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125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117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33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119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23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120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29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31.xml"/>
  <Override ContentType="application/vnd.openxmlformats-officedocument.presentationml.notesSlide+xml" PartName="/ppt/notesSlides/notesSlide127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116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24.xml"/>
  <Override ContentType="application/vnd.openxmlformats-officedocument.presentationml.notesSlide+xml" PartName="/ppt/notesSlides/notesSlide126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1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122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118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3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2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132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115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121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13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123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18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98.xml"/>
  <Override ContentType="application/vnd.openxmlformats-officedocument.presentationml.slide+xml" PartName="/ppt/slides/slide125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129.xml"/>
  <Override ContentType="application/vnd.openxmlformats-officedocument.presentationml.slide+xml" PartName="/ppt/slides/slide63.xml"/>
  <Override ContentType="application/vnd.openxmlformats-officedocument.presentationml.slide+xml" PartName="/ppt/slides/slide131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116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133.xml"/>
  <Override ContentType="application/vnd.openxmlformats-officedocument.presentationml.slide+xml" PartName="/ppt/slides/slide91.xml"/>
  <Override ContentType="application/vnd.openxmlformats-officedocument.presentationml.slide+xml" PartName="/ppt/slides/slide114.xml"/>
  <Override ContentType="application/vnd.openxmlformats-officedocument.presentationml.slide+xml" PartName="/ppt/slides/slide31.xml"/>
  <Override ContentType="application/vnd.openxmlformats-officedocument.presentationml.slide+xml" PartName="/ppt/slides/slide127.xml"/>
  <Override ContentType="application/vnd.openxmlformats-officedocument.presentationml.slide+xml" PartName="/ppt/slides/slide120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22.xml"/>
  <Override ContentType="application/vnd.openxmlformats-officedocument.presentationml.slide+xml" PartName="/ppt/slides/slide130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1.xml"/>
  <Override ContentType="application/vnd.openxmlformats-officedocument.presentationml.slide+xml" PartName="/ppt/slides/slide110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124.xml"/>
  <Override ContentType="application/vnd.openxmlformats-officedocument.presentationml.slide+xml" PartName="/ppt/slides/slide83.xml"/>
  <Override ContentType="application/vnd.openxmlformats-officedocument.presentationml.slide+xml" PartName="/ppt/slides/slide106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119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126.xml"/>
  <Override ContentType="application/vnd.openxmlformats-officedocument.presentationml.slide+xml" PartName="/ppt/slides/slide109.xml"/>
  <Override ContentType="application/vnd.openxmlformats-officedocument.presentationml.slide+xml" PartName="/ppt/slides/slide134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117.xml"/>
  <Override ContentType="application/vnd.openxmlformats-officedocument.presentationml.slide+xml" PartName="/ppt/slides/slide132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128.xml"/>
  <Override ContentType="application/vnd.openxmlformats-officedocument.presentationml.slide+xml" PartName="/ppt/slides/slide92.xml"/>
  <Override ContentType="application/vnd.openxmlformats-officedocument.presentationml.slide+xml" PartName="/ppt/slides/slide115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  <p:sldId id="354" r:id="rId104"/>
    <p:sldId id="355" r:id="rId105"/>
    <p:sldId id="356" r:id="rId106"/>
    <p:sldId id="357" r:id="rId107"/>
    <p:sldId id="358" r:id="rId108"/>
    <p:sldId id="359" r:id="rId109"/>
    <p:sldId id="360" r:id="rId110"/>
    <p:sldId id="361" r:id="rId111"/>
    <p:sldId id="362" r:id="rId112"/>
    <p:sldId id="363" r:id="rId113"/>
    <p:sldId id="364" r:id="rId114"/>
    <p:sldId id="365" r:id="rId115"/>
    <p:sldId id="366" r:id="rId116"/>
    <p:sldId id="367" r:id="rId117"/>
    <p:sldId id="368" r:id="rId118"/>
    <p:sldId id="369" r:id="rId119"/>
    <p:sldId id="370" r:id="rId120"/>
    <p:sldId id="371" r:id="rId121"/>
    <p:sldId id="372" r:id="rId122"/>
    <p:sldId id="373" r:id="rId123"/>
    <p:sldId id="374" r:id="rId124"/>
    <p:sldId id="375" r:id="rId125"/>
    <p:sldId id="376" r:id="rId126"/>
    <p:sldId id="377" r:id="rId127"/>
    <p:sldId id="378" r:id="rId128"/>
    <p:sldId id="379" r:id="rId129"/>
    <p:sldId id="380" r:id="rId130"/>
    <p:sldId id="381" r:id="rId131"/>
    <p:sldId id="382" r:id="rId132"/>
    <p:sldId id="383" r:id="rId133"/>
    <p:sldId id="384" r:id="rId134"/>
    <p:sldId id="385" r:id="rId135"/>
    <p:sldId id="386" r:id="rId136"/>
    <p:sldId id="387" r:id="rId137"/>
    <p:sldId id="388" r:id="rId138"/>
    <p:sldId id="389" r:id="rId139"/>
  </p:sldIdLst>
  <p:sldSz cy="6858000" cx="12192000"/>
  <p:notesSz cx="6858000" cy="9144000"/>
  <p:embeddedFontLst>
    <p:embeddedFont>
      <p:font typeface="Roboto"/>
      <p:regular r:id="rId140"/>
      <p:bold r:id="rId141"/>
      <p:italic r:id="rId142"/>
      <p:boldItalic r:id="rId143"/>
    </p:embeddedFont>
    <p:embeddedFont>
      <p:font typeface="Helvetica Neue"/>
      <p:regular r:id="rId144"/>
      <p:bold r:id="rId145"/>
      <p:italic r:id="rId146"/>
      <p:boldItalic r:id="rId14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148" roundtripDataSignature="AMtx7mjEvFT8JqP1cNyUiVlGpY1+G4GFk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E2A70BE9-4923-4DBF-B1AD-9856350866EA}">
  <a:tblStyle styleId="{E2A70BE9-4923-4DBF-B1AD-9856350866EA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07" Type="http://schemas.openxmlformats.org/officeDocument/2006/relationships/slide" Target="slides/slide102.xml"/><Relationship Id="rId106" Type="http://schemas.openxmlformats.org/officeDocument/2006/relationships/slide" Target="slides/slide101.xml"/><Relationship Id="rId105" Type="http://schemas.openxmlformats.org/officeDocument/2006/relationships/slide" Target="slides/slide100.xml"/><Relationship Id="rId104" Type="http://schemas.openxmlformats.org/officeDocument/2006/relationships/slide" Target="slides/slide99.xml"/><Relationship Id="rId109" Type="http://schemas.openxmlformats.org/officeDocument/2006/relationships/slide" Target="slides/slide104.xml"/><Relationship Id="rId108" Type="http://schemas.openxmlformats.org/officeDocument/2006/relationships/slide" Target="slides/slide103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103" Type="http://schemas.openxmlformats.org/officeDocument/2006/relationships/slide" Target="slides/slide98.xml"/><Relationship Id="rId102" Type="http://schemas.openxmlformats.org/officeDocument/2006/relationships/slide" Target="slides/slide97.xml"/><Relationship Id="rId101" Type="http://schemas.openxmlformats.org/officeDocument/2006/relationships/slide" Target="slides/slide96.xml"/><Relationship Id="rId100" Type="http://schemas.openxmlformats.org/officeDocument/2006/relationships/slide" Target="slides/slide95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29" Type="http://schemas.openxmlformats.org/officeDocument/2006/relationships/slide" Target="slides/slide124.xml"/><Relationship Id="rId128" Type="http://schemas.openxmlformats.org/officeDocument/2006/relationships/slide" Target="slides/slide123.xml"/><Relationship Id="rId127" Type="http://schemas.openxmlformats.org/officeDocument/2006/relationships/slide" Target="slides/slide122.xml"/><Relationship Id="rId126" Type="http://schemas.openxmlformats.org/officeDocument/2006/relationships/slide" Target="slides/slide121.xml"/><Relationship Id="rId26" Type="http://schemas.openxmlformats.org/officeDocument/2006/relationships/slide" Target="slides/slide21.xml"/><Relationship Id="rId121" Type="http://schemas.openxmlformats.org/officeDocument/2006/relationships/slide" Target="slides/slide116.xml"/><Relationship Id="rId25" Type="http://schemas.openxmlformats.org/officeDocument/2006/relationships/slide" Target="slides/slide20.xml"/><Relationship Id="rId120" Type="http://schemas.openxmlformats.org/officeDocument/2006/relationships/slide" Target="slides/slide115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125" Type="http://schemas.openxmlformats.org/officeDocument/2006/relationships/slide" Target="slides/slide120.xml"/><Relationship Id="rId29" Type="http://schemas.openxmlformats.org/officeDocument/2006/relationships/slide" Target="slides/slide24.xml"/><Relationship Id="rId124" Type="http://schemas.openxmlformats.org/officeDocument/2006/relationships/slide" Target="slides/slide119.xml"/><Relationship Id="rId123" Type="http://schemas.openxmlformats.org/officeDocument/2006/relationships/slide" Target="slides/slide118.xml"/><Relationship Id="rId122" Type="http://schemas.openxmlformats.org/officeDocument/2006/relationships/slide" Target="slides/slide117.xml"/><Relationship Id="rId95" Type="http://schemas.openxmlformats.org/officeDocument/2006/relationships/slide" Target="slides/slide90.xml"/><Relationship Id="rId94" Type="http://schemas.openxmlformats.org/officeDocument/2006/relationships/slide" Target="slides/slide89.xml"/><Relationship Id="rId97" Type="http://schemas.openxmlformats.org/officeDocument/2006/relationships/slide" Target="slides/slide92.xml"/><Relationship Id="rId96" Type="http://schemas.openxmlformats.org/officeDocument/2006/relationships/slide" Target="slides/slide91.xml"/><Relationship Id="rId11" Type="http://schemas.openxmlformats.org/officeDocument/2006/relationships/slide" Target="slides/slide6.xml"/><Relationship Id="rId99" Type="http://schemas.openxmlformats.org/officeDocument/2006/relationships/slide" Target="slides/slide94.xml"/><Relationship Id="rId10" Type="http://schemas.openxmlformats.org/officeDocument/2006/relationships/slide" Target="slides/slide5.xml"/><Relationship Id="rId98" Type="http://schemas.openxmlformats.org/officeDocument/2006/relationships/slide" Target="slides/slide93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91" Type="http://schemas.openxmlformats.org/officeDocument/2006/relationships/slide" Target="slides/slide86.xml"/><Relationship Id="rId90" Type="http://schemas.openxmlformats.org/officeDocument/2006/relationships/slide" Target="slides/slide85.xml"/><Relationship Id="rId93" Type="http://schemas.openxmlformats.org/officeDocument/2006/relationships/slide" Target="slides/slide88.xml"/><Relationship Id="rId92" Type="http://schemas.openxmlformats.org/officeDocument/2006/relationships/slide" Target="slides/slide87.xml"/><Relationship Id="rId118" Type="http://schemas.openxmlformats.org/officeDocument/2006/relationships/slide" Target="slides/slide113.xml"/><Relationship Id="rId117" Type="http://schemas.openxmlformats.org/officeDocument/2006/relationships/slide" Target="slides/slide112.xml"/><Relationship Id="rId116" Type="http://schemas.openxmlformats.org/officeDocument/2006/relationships/slide" Target="slides/slide111.xml"/><Relationship Id="rId115" Type="http://schemas.openxmlformats.org/officeDocument/2006/relationships/slide" Target="slides/slide110.xml"/><Relationship Id="rId119" Type="http://schemas.openxmlformats.org/officeDocument/2006/relationships/slide" Target="slides/slide114.xml"/><Relationship Id="rId15" Type="http://schemas.openxmlformats.org/officeDocument/2006/relationships/slide" Target="slides/slide10.xml"/><Relationship Id="rId110" Type="http://schemas.openxmlformats.org/officeDocument/2006/relationships/slide" Target="slides/slide105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14" Type="http://schemas.openxmlformats.org/officeDocument/2006/relationships/slide" Target="slides/slide109.xml"/><Relationship Id="rId18" Type="http://schemas.openxmlformats.org/officeDocument/2006/relationships/slide" Target="slides/slide13.xml"/><Relationship Id="rId113" Type="http://schemas.openxmlformats.org/officeDocument/2006/relationships/slide" Target="slides/slide108.xml"/><Relationship Id="rId112" Type="http://schemas.openxmlformats.org/officeDocument/2006/relationships/slide" Target="slides/slide107.xml"/><Relationship Id="rId111" Type="http://schemas.openxmlformats.org/officeDocument/2006/relationships/slide" Target="slides/slide106.xml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86" Type="http://schemas.openxmlformats.org/officeDocument/2006/relationships/slide" Target="slides/slide81.xml"/><Relationship Id="rId85" Type="http://schemas.openxmlformats.org/officeDocument/2006/relationships/slide" Target="slides/slide80.xml"/><Relationship Id="rId88" Type="http://schemas.openxmlformats.org/officeDocument/2006/relationships/slide" Target="slides/slide83.xml"/><Relationship Id="rId87" Type="http://schemas.openxmlformats.org/officeDocument/2006/relationships/slide" Target="slides/slide82.xml"/><Relationship Id="rId89" Type="http://schemas.openxmlformats.org/officeDocument/2006/relationships/slide" Target="slides/slide84.xml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148" Type="http://customschemas.google.com/relationships/presentationmetadata" Target="metadata"/><Relationship Id="rId9" Type="http://schemas.openxmlformats.org/officeDocument/2006/relationships/slide" Target="slides/slide4.xml"/><Relationship Id="rId143" Type="http://schemas.openxmlformats.org/officeDocument/2006/relationships/font" Target="fonts/Roboto-boldItalic.fntdata"/><Relationship Id="rId142" Type="http://schemas.openxmlformats.org/officeDocument/2006/relationships/font" Target="fonts/Roboto-italic.fntdata"/><Relationship Id="rId141" Type="http://schemas.openxmlformats.org/officeDocument/2006/relationships/font" Target="fonts/Roboto-bold.fntdata"/><Relationship Id="rId140" Type="http://schemas.openxmlformats.org/officeDocument/2006/relationships/font" Target="fonts/Roboto-regular.fntdata"/><Relationship Id="rId5" Type="http://schemas.openxmlformats.org/officeDocument/2006/relationships/notesMaster" Target="notesMasters/notesMaster1.xml"/><Relationship Id="rId147" Type="http://schemas.openxmlformats.org/officeDocument/2006/relationships/font" Target="fonts/HelveticaNeue-boldItalic.fntdata"/><Relationship Id="rId6" Type="http://schemas.openxmlformats.org/officeDocument/2006/relationships/slide" Target="slides/slide1.xml"/><Relationship Id="rId146" Type="http://schemas.openxmlformats.org/officeDocument/2006/relationships/font" Target="fonts/HelveticaNeue-italic.fntdata"/><Relationship Id="rId7" Type="http://schemas.openxmlformats.org/officeDocument/2006/relationships/slide" Target="slides/slide2.xml"/><Relationship Id="rId145" Type="http://schemas.openxmlformats.org/officeDocument/2006/relationships/font" Target="fonts/HelveticaNeue-bold.fntdata"/><Relationship Id="rId8" Type="http://schemas.openxmlformats.org/officeDocument/2006/relationships/slide" Target="slides/slide3.xml"/><Relationship Id="rId144" Type="http://schemas.openxmlformats.org/officeDocument/2006/relationships/font" Target="fonts/HelveticaNeue-regular.fntdata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75" Type="http://schemas.openxmlformats.org/officeDocument/2006/relationships/slide" Target="slides/slide70.xml"/><Relationship Id="rId74" Type="http://schemas.openxmlformats.org/officeDocument/2006/relationships/slide" Target="slides/slide69.xml"/><Relationship Id="rId77" Type="http://schemas.openxmlformats.org/officeDocument/2006/relationships/slide" Target="slides/slide72.xml"/><Relationship Id="rId76" Type="http://schemas.openxmlformats.org/officeDocument/2006/relationships/slide" Target="slides/slide71.xml"/><Relationship Id="rId79" Type="http://schemas.openxmlformats.org/officeDocument/2006/relationships/slide" Target="slides/slide74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139" Type="http://schemas.openxmlformats.org/officeDocument/2006/relationships/slide" Target="slides/slide134.xml"/><Relationship Id="rId138" Type="http://schemas.openxmlformats.org/officeDocument/2006/relationships/slide" Target="slides/slide133.xml"/><Relationship Id="rId137" Type="http://schemas.openxmlformats.org/officeDocument/2006/relationships/slide" Target="slides/slide132.xml"/><Relationship Id="rId132" Type="http://schemas.openxmlformats.org/officeDocument/2006/relationships/slide" Target="slides/slide127.xml"/><Relationship Id="rId131" Type="http://schemas.openxmlformats.org/officeDocument/2006/relationships/slide" Target="slides/slide126.xml"/><Relationship Id="rId130" Type="http://schemas.openxmlformats.org/officeDocument/2006/relationships/slide" Target="slides/slide125.xml"/><Relationship Id="rId136" Type="http://schemas.openxmlformats.org/officeDocument/2006/relationships/slide" Target="slides/slide131.xml"/><Relationship Id="rId135" Type="http://schemas.openxmlformats.org/officeDocument/2006/relationships/slide" Target="slides/slide130.xml"/><Relationship Id="rId134" Type="http://schemas.openxmlformats.org/officeDocument/2006/relationships/slide" Target="slides/slide129.xml"/><Relationship Id="rId133" Type="http://schemas.openxmlformats.org/officeDocument/2006/relationships/slide" Target="slides/slide128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66" Type="http://schemas.openxmlformats.org/officeDocument/2006/relationships/slide" Target="slides/slide61.xml"/><Relationship Id="rId65" Type="http://schemas.openxmlformats.org/officeDocument/2006/relationships/slide" Target="slides/slide60.xml"/><Relationship Id="rId68" Type="http://schemas.openxmlformats.org/officeDocument/2006/relationships/slide" Target="slides/slide63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69" Type="http://schemas.openxmlformats.org/officeDocument/2006/relationships/slide" Target="slides/slide6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5" Type="http://schemas.openxmlformats.org/officeDocument/2006/relationships/slide" Target="slides/slide50.xml"/><Relationship Id="rId54" Type="http://schemas.openxmlformats.org/officeDocument/2006/relationships/slide" Target="slides/slide49.xml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59" Type="http://schemas.openxmlformats.org/officeDocument/2006/relationships/slide" Target="slides/slide54.xml"/><Relationship Id="rId58" Type="http://schemas.openxmlformats.org/officeDocument/2006/relationships/slide" Target="slides/slide5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8" name="Google Shape;88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69" name="Google Shape;169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9" name="Shape 1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0" name="Google Shape;1470;p10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71" name="Google Shape;1471;p10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7" name="Shape 1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8" name="Google Shape;1478;p10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79" name="Google Shape;1479;p10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10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87" name="Google Shape;1487;p10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2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Google Shape;1493;p10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94" name="Google Shape;1494;p10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0" name="Shape 1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1" name="Google Shape;1501;p10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02" name="Google Shape;1502;p10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8" name="Shape 1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9" name="Google Shape;1509;p10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10" name="Google Shape;1510;p10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1" name="Shape 1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2" name="Google Shape;1532;p10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33" name="Google Shape;1533;p10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8" name="Shape 1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9" name="Google Shape;1549;p10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50" name="Google Shape;1550;p10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4" name="Shape 1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5" name="Google Shape;1565;p10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66" name="Google Shape;1566;p10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0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1" name="Google Shape;1581;p10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82" name="Google Shape;1582;p10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79" name="Google Shape;179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5" name="Shape 1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6" name="Google Shape;1596;p1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97" name="Google Shape;1597;p1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9" name="Shape 1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0" name="Google Shape;1610;p1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11" name="Google Shape;1611;p1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3" name="Shape 1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4" name="Google Shape;1624;p1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25" name="Google Shape;1625;p1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4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p1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36" name="Google Shape;1636;p1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2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p1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54" name="Google Shape;1654;p1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7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8" name="Google Shape;1668;p1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69" name="Google Shape;1669;p1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6" name="Shape 1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7" name="Google Shape;1677;p1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78" name="Google Shape;1678;p1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1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86" name="Google Shape;1686;p1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5" name="Shape 1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6" name="Google Shape;1696;p1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97" name="Google Shape;1697;p1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6" name="Shape 1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7" name="Google Shape;1707;p1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08" name="Google Shape;1708;p1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90" name="Google Shape;190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5" name="Shape 1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6" name="Google Shape;1716;p1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17" name="Google Shape;1717;p1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3" name="Shape 1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4" name="Google Shape;1744;p1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45" name="Google Shape;1745;p1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5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6" name="Google Shape;1756;p12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57" name="Google Shape;1757;p1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7" name="Shape 1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8" name="Google Shape;1768;p12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69" name="Google Shape;1769;p1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3" name="Shape 1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4" name="Google Shape;1784;p1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85" name="Google Shape;1785;p1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86" name="Google Shape;1786;p12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2" name="Shape 1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3" name="Google Shape;1813;p1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14" name="Google Shape;1814;p12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15" name="Google Shape;1815;p12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5" name="Shape 1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6" name="Google Shape;1846;p1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47" name="Google Shape;1847;p12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48" name="Google Shape;1848;p12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4" name="Shape 1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5" name="Google Shape;1865;p1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66" name="Google Shape;1866;p12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67" name="Google Shape;1867;p12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3" name="Shape 1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4" name="Google Shape;1874;p1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75" name="Google Shape;1875;p12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76" name="Google Shape;1876;p12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2" name="Shape 1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3" name="Google Shape;1883;p1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84" name="Google Shape;1884;p13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85" name="Google Shape;1885;p13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01" name="Google Shape;201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1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00" name="Google Shape;1900;p13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01" name="Google Shape;1901;p13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7" name="Shape 1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8" name="Google Shape;1918;p1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19" name="Google Shape;1919;p13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20" name="Google Shape;1920;p13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2" name="Shape 1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3" name="Google Shape;1933;p1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34" name="Google Shape;1934;p13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35" name="Google Shape;1935;p13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946" name="Google Shape;1946;p13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6" name="Google Shape;1956;p13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57" name="Google Shape;1957;p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15" name="Google Shape;215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26" name="Google Shape;226;p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38" name="Google Shape;238;p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51" name="Google Shape;251;p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65" name="Google Shape;265;p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5" name="Google Shape;275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97" name="Google Shape;97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5" name="Google Shape;285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5" name="Google Shape;295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6" name="Google Shape;306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3" name="Google Shape;323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7" name="Google Shape;337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6" name="Google Shape;346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5" name="Google Shape;355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2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4" name="Google Shape;364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373" name="Google Shape;373;p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381" name="Google Shape;381;p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04" name="Google Shape;104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3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0" name="Google Shape;390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3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9" name="Google Shape;399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8" name="Google Shape;408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3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0" name="Google Shape;420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428" name="Google Shape;428;p3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437" name="Google Shape;437;p3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446" name="Google Shape;446;p3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456" name="Google Shape;456;p3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473" name="Google Shape;473;p3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482" name="Google Shape;482;p3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11" name="Google Shape;111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490" name="Google Shape;490;p4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498" name="Google Shape;498;p4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507" name="Google Shape;507;p4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518" name="Google Shape;518;p4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528" name="Google Shape;528;p4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4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7" name="Google Shape;537;p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4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5" name="Google Shape;545;p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4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5" name="Google Shape;555;p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4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3" name="Google Shape;563;p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4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3" name="Google Shape;573;p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19" name="Google Shape;119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5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3" name="Google Shape;583;p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5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4" name="Google Shape;594;p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5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0" name="Google Shape;610;p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5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0" name="Google Shape;630;p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5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1" name="Google Shape;651;p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5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2" name="Google Shape;662;p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5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3" name="Google Shape;673;p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5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4" name="Google Shape;684;p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p5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5" name="Google Shape;695;p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5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6" name="Google Shape;706;p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28" name="Google Shape;128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6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0" name="Google Shape;720;p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6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30" name="Google Shape;730;p6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6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46" name="Google Shape;746;p6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p6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61" name="Google Shape;761;p6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6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73" name="Google Shape;773;p6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p6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81" name="Google Shape;781;p6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6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91" name="Google Shape;791;p6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p6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00" name="Google Shape;800;p6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7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p6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09" name="Google Shape;809;p6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6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18" name="Google Shape;818;p6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39" name="Google Shape;139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5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p7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27" name="Google Shape;827;p7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4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p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836" name="Google Shape;836;p7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5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p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47" name="Google Shape;847;p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4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p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856" name="Google Shape;856;p7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p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863" name="Google Shape;863;p7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p7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73" name="Google Shape;873;p7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0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p7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02" name="Google Shape;902;p7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9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p7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21" name="Google Shape;921;p7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8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p7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30" name="Google Shape;930;p7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2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943;p7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44" name="Google Shape;944;p7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49" name="Google Shape;149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6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p8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58" name="Google Shape;958;p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0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p8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72" name="Google Shape;972;p8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8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13" name="Google Shape;1013;p8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8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23" name="Google Shape;1023;p8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Google Shape;1032;p8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33" name="Google Shape;1033;p8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Google Shape;1042;p8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43" name="Google Shape;1043;p8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8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53" name="Google Shape;1053;p8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p8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63" name="Google Shape;1063;p8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p8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73" name="Google Shape;1073;p8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9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p8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71" name="Google Shape;1271;p8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59" name="Google Shape;159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8" name="Shape 1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9" name="Google Shape;1279;p9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80" name="Google Shape;1280;p9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9" name="Shape 1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" name="Google Shape;1290;p9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91" name="Google Shape;1291;p9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9" name="Shape 1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" name="Google Shape;1300;p9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01" name="Google Shape;1301;p9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9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41" name="Google Shape;1341;p9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3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p9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85" name="Google Shape;1385;p9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0" name="Shape 1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1" name="Google Shape;1401;p9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02" name="Google Shape;1402;p9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8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9" name="Google Shape;1419;p9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20" name="Google Shape;1420;p9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1" name="Shape 1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2" name="Google Shape;1432;p9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33" name="Google Shape;1433;p9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4" name="Shape 1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5" name="Google Shape;1445;p9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46" name="Google Shape;1446;p9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6" name="Shape 1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7" name="Google Shape;1457;p9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58" name="Google Shape;1458;p9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37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37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13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3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3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102</a:t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6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146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70" name="Google Shape;70;p146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1" name="Google Shape;71;p14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4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4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4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47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4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4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4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48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48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3" name="Google Shape;83;p14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14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14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38"/>
          <p:cNvSpPr txBox="1"/>
          <p:nvPr>
            <p:ph idx="12" type="sldNum"/>
          </p:nvPr>
        </p:nvSpPr>
        <p:spPr>
          <a:xfrm>
            <a:off x="10415352" y="6217625"/>
            <a:ext cx="16128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154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3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39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" name="Google Shape;26;p13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3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13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40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40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2" name="Google Shape;32;p14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14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14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4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141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8" name="Google Shape;38;p141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9" name="Google Shape;39;p14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14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14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42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142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142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142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7" name="Google Shape;47;p142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" name="Google Shape;48;p14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14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14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4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4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14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14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14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4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5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145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3" name="Google Shape;63;p145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4" name="Google Shape;64;p14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14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4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3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36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13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3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3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102</a:t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141.png"/><Relationship Id="rId4" Type="http://schemas.openxmlformats.org/officeDocument/2006/relationships/hyperlink" Target="http://demo.clab.cs.cmu.edu/cdyer/lxmls-seq-attn.pdf" TargetMode="External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1.xml"/><Relationship Id="rId3" Type="http://schemas.openxmlformats.org/officeDocument/2006/relationships/image" Target="../media/image143.png"/><Relationship Id="rId4" Type="http://schemas.openxmlformats.org/officeDocument/2006/relationships/hyperlink" Target="http://demo.clab.cs.cmu.edu/cdyer/lxmls-seq-attn.pdf" TargetMode="External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2.xml"/><Relationship Id="rId3" Type="http://schemas.openxmlformats.org/officeDocument/2006/relationships/image" Target="../media/image144.png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3.xml"/><Relationship Id="rId3" Type="http://schemas.openxmlformats.org/officeDocument/2006/relationships/image" Target="../media/image146.png"/><Relationship Id="rId4" Type="http://schemas.openxmlformats.org/officeDocument/2006/relationships/hyperlink" Target="http://demo.clab.cs.cmu.edu/cdyer/lxmls-seq-attn.pdf" TargetMode="External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4.xml"/><Relationship Id="rId3" Type="http://schemas.openxmlformats.org/officeDocument/2006/relationships/image" Target="../media/image147.png"/><Relationship Id="rId4" Type="http://schemas.openxmlformats.org/officeDocument/2006/relationships/hyperlink" Target="http://demo.clab.cs.cmu.edu/cdyer/lxmls-seq-attn.pdf" TargetMode="External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5.xml"/><Relationship Id="rId3" Type="http://schemas.openxmlformats.org/officeDocument/2006/relationships/image" Target="../media/image147.png"/><Relationship Id="rId4" Type="http://schemas.openxmlformats.org/officeDocument/2006/relationships/image" Target="../media/image154.png"/><Relationship Id="rId5" Type="http://schemas.openxmlformats.org/officeDocument/2006/relationships/hyperlink" Target="http://demo.clab.cs.cmu.edu/cdyer/lxmls-seq-attn.pdf" TargetMode="External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6.xml"/><Relationship Id="rId3" Type="http://schemas.openxmlformats.org/officeDocument/2006/relationships/image" Target="../media/image152.png"/><Relationship Id="rId4" Type="http://schemas.openxmlformats.org/officeDocument/2006/relationships/image" Target="../media/image149.png"/><Relationship Id="rId5" Type="http://schemas.openxmlformats.org/officeDocument/2006/relationships/image" Target="../media/image155.png"/><Relationship Id="rId6" Type="http://schemas.openxmlformats.org/officeDocument/2006/relationships/hyperlink" Target="http://demo.clab.cs.cmu.edu/cdyer/lxmls-seq-attn.pdf" TargetMode="External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7.xml"/><Relationship Id="rId3" Type="http://schemas.openxmlformats.org/officeDocument/2006/relationships/image" Target="../media/image152.png"/><Relationship Id="rId4" Type="http://schemas.openxmlformats.org/officeDocument/2006/relationships/image" Target="../media/image149.png"/><Relationship Id="rId5" Type="http://schemas.openxmlformats.org/officeDocument/2006/relationships/image" Target="../media/image155.png"/><Relationship Id="rId6" Type="http://schemas.openxmlformats.org/officeDocument/2006/relationships/hyperlink" Target="http://demo.clab.cs.cmu.edu/cdyer/lxmls-seq-attn.pdf" TargetMode="External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8.xml"/><Relationship Id="rId3" Type="http://schemas.openxmlformats.org/officeDocument/2006/relationships/image" Target="../media/image152.png"/><Relationship Id="rId4" Type="http://schemas.openxmlformats.org/officeDocument/2006/relationships/image" Target="../media/image149.png"/><Relationship Id="rId5" Type="http://schemas.openxmlformats.org/officeDocument/2006/relationships/image" Target="../media/image155.png"/><Relationship Id="rId6" Type="http://schemas.openxmlformats.org/officeDocument/2006/relationships/hyperlink" Target="http://demo.clab.cs.cmu.edu/cdyer/lxmls-seq-attn.pdf" TargetMode="External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9.xml"/><Relationship Id="rId3" Type="http://schemas.openxmlformats.org/officeDocument/2006/relationships/image" Target="../media/image152.png"/><Relationship Id="rId4" Type="http://schemas.openxmlformats.org/officeDocument/2006/relationships/image" Target="../media/image149.png"/><Relationship Id="rId5" Type="http://schemas.openxmlformats.org/officeDocument/2006/relationships/image" Target="../media/image155.png"/><Relationship Id="rId6" Type="http://schemas.openxmlformats.org/officeDocument/2006/relationships/hyperlink" Target="http://demo.clab.cs.cmu.edu/cdyer/lxmls-seq-attn.pdf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Relationship Id="rId4" Type="http://schemas.openxmlformats.org/officeDocument/2006/relationships/hyperlink" Target="http://wordpress.discretization.de/geometryprocessingandapplicationsws19/2019/11/28/tutorial-05-textures-and-exterior-calculus/" TargetMode="External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0.xml"/><Relationship Id="rId3" Type="http://schemas.openxmlformats.org/officeDocument/2006/relationships/image" Target="../media/image152.png"/><Relationship Id="rId4" Type="http://schemas.openxmlformats.org/officeDocument/2006/relationships/image" Target="../media/image149.png"/><Relationship Id="rId5" Type="http://schemas.openxmlformats.org/officeDocument/2006/relationships/image" Target="../media/image155.png"/><Relationship Id="rId6" Type="http://schemas.openxmlformats.org/officeDocument/2006/relationships/hyperlink" Target="http://demo.clab.cs.cmu.edu/cdyer/lxmls-seq-attn.pdf" TargetMode="External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1.xml"/><Relationship Id="rId3" Type="http://schemas.openxmlformats.org/officeDocument/2006/relationships/image" Target="../media/image152.png"/><Relationship Id="rId4" Type="http://schemas.openxmlformats.org/officeDocument/2006/relationships/image" Target="../media/image149.png"/><Relationship Id="rId5" Type="http://schemas.openxmlformats.org/officeDocument/2006/relationships/image" Target="../media/image155.png"/><Relationship Id="rId6" Type="http://schemas.openxmlformats.org/officeDocument/2006/relationships/hyperlink" Target="http://demo.clab.cs.cmu.edu/cdyer/lxmls-seq-attn.pdf" TargetMode="External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2.xml"/><Relationship Id="rId3" Type="http://schemas.openxmlformats.org/officeDocument/2006/relationships/image" Target="../media/image152.png"/><Relationship Id="rId4" Type="http://schemas.openxmlformats.org/officeDocument/2006/relationships/image" Target="../media/image149.png"/><Relationship Id="rId5" Type="http://schemas.openxmlformats.org/officeDocument/2006/relationships/image" Target="../media/image155.png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3.xml"/><Relationship Id="rId3" Type="http://schemas.openxmlformats.org/officeDocument/2006/relationships/hyperlink" Target="http://demo.clab.cs.cmu.edu/cdyer/lxmls-seq-attn.pdf" TargetMode="External"/><Relationship Id="rId4" Type="http://schemas.openxmlformats.org/officeDocument/2006/relationships/image" Target="../media/image159.png"/><Relationship Id="rId5" Type="http://schemas.openxmlformats.org/officeDocument/2006/relationships/image" Target="../media/image156.png"/><Relationship Id="rId6" Type="http://schemas.openxmlformats.org/officeDocument/2006/relationships/image" Target="../media/image168.png"/><Relationship Id="rId7" Type="http://schemas.openxmlformats.org/officeDocument/2006/relationships/image" Target="../media/image164.png"/><Relationship Id="rId8" Type="http://schemas.openxmlformats.org/officeDocument/2006/relationships/image" Target="../media/image162.png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4.xml"/><Relationship Id="rId3" Type="http://schemas.openxmlformats.org/officeDocument/2006/relationships/image" Target="../media/image159.png"/><Relationship Id="rId4" Type="http://schemas.openxmlformats.org/officeDocument/2006/relationships/image" Target="../media/image156.png"/><Relationship Id="rId5" Type="http://schemas.openxmlformats.org/officeDocument/2006/relationships/image" Target="../media/image163.png"/><Relationship Id="rId6" Type="http://schemas.openxmlformats.org/officeDocument/2006/relationships/image" Target="../media/image171.png"/></Relationships>
</file>

<file path=ppt/slides/_rels/slide1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5.xml"/><Relationship Id="rId3" Type="http://schemas.openxmlformats.org/officeDocument/2006/relationships/hyperlink" Target="https://cs224d.stanford.edu/lecture_notes/LectureNotes4.pdf" TargetMode="External"/><Relationship Id="rId4" Type="http://schemas.openxmlformats.org/officeDocument/2006/relationships/image" Target="../media/image160.png"/></Relationships>
</file>

<file path=ppt/slides/_rels/slide1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6.xml"/></Relationships>
</file>

<file path=ppt/slides/_rels/slide1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7.xml"/><Relationship Id="rId3" Type="http://schemas.openxmlformats.org/officeDocument/2006/relationships/image" Target="../media/image161.png"/><Relationship Id="rId4" Type="http://schemas.openxmlformats.org/officeDocument/2006/relationships/hyperlink" Target="http://demo.clab.cs.cmu.edu/cdyer/lxmls-seq-attn.pdf" TargetMode="External"/></Relationships>
</file>

<file path=ppt/slides/_rels/slide1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8.xml"/><Relationship Id="rId3" Type="http://schemas.openxmlformats.org/officeDocument/2006/relationships/image" Target="../media/image170.png"/><Relationship Id="rId4" Type="http://schemas.openxmlformats.org/officeDocument/2006/relationships/hyperlink" Target="http://demo.clab.cs.cmu.edu/cdyer/lxmls-seq-attn.pdf" TargetMode="External"/></Relationships>
</file>

<file path=ppt/slides/_rels/slide1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9.xml"/><Relationship Id="rId3" Type="http://schemas.openxmlformats.org/officeDocument/2006/relationships/image" Target="../media/image157.png"/><Relationship Id="rId4" Type="http://schemas.openxmlformats.org/officeDocument/2006/relationships/hyperlink" Target="http://demo.clab.cs.cmu.edu/cdyer/lxmls-seq-attn.pdf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Relationship Id="rId4" Type="http://schemas.openxmlformats.org/officeDocument/2006/relationships/hyperlink" Target="http://wordpress.discretization.de/geometryprocessingandapplicationsws19/2019/11/28/tutorial-05-textures-and-exterior-calculus/" TargetMode="External"/></Relationships>
</file>

<file path=ppt/slides/_rels/slide1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0.xml"/><Relationship Id="rId3" Type="http://schemas.openxmlformats.org/officeDocument/2006/relationships/image" Target="../media/image166.png"/><Relationship Id="rId4" Type="http://schemas.openxmlformats.org/officeDocument/2006/relationships/hyperlink" Target="https://colah.github.io/posts/2015-08-Understanding-LSTMs/" TargetMode="External"/></Relationships>
</file>

<file path=ppt/slides/_rels/slide1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1.xml"/><Relationship Id="rId3" Type="http://schemas.openxmlformats.org/officeDocument/2006/relationships/image" Target="../media/image174.png"/><Relationship Id="rId4" Type="http://schemas.openxmlformats.org/officeDocument/2006/relationships/hyperlink" Target="https://www.mall.cz/figurky/transformers-gen-figurka-voyager-optimus-prime" TargetMode="External"/><Relationship Id="rId5" Type="http://schemas.openxmlformats.org/officeDocument/2006/relationships/hyperlink" Target="https://www.mall.cz/figurky/transformers-gen-figurka-voyager-optimus-prime" TargetMode="External"/><Relationship Id="rId6" Type="http://schemas.openxmlformats.org/officeDocument/2006/relationships/hyperlink" Target="https://www.mall.cz/figurky/transformers-gen-figurka-voyager-optimus-prime" TargetMode="External"/></Relationships>
</file>

<file path=ppt/slides/_rels/slide1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2.xml"/><Relationship Id="rId3" Type="http://schemas.openxmlformats.org/officeDocument/2006/relationships/image" Target="../media/image174.png"/><Relationship Id="rId4" Type="http://schemas.openxmlformats.org/officeDocument/2006/relationships/hyperlink" Target="https://www.mall.cz/figurky/transformers-gen-figurka-voyager-optimus-prime" TargetMode="External"/><Relationship Id="rId5" Type="http://schemas.openxmlformats.org/officeDocument/2006/relationships/hyperlink" Target="https://www.mall.cz/figurky/transformers-gen-figurka-voyager-optimus-prime" TargetMode="External"/><Relationship Id="rId6" Type="http://schemas.openxmlformats.org/officeDocument/2006/relationships/hyperlink" Target="https://www.mall.cz/figurky/transformers-gen-figurka-voyager-optimus-prime" TargetMode="External"/></Relationships>
</file>

<file path=ppt/slides/_rels/slide1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3.xml"/><Relationship Id="rId3" Type="http://schemas.openxmlformats.org/officeDocument/2006/relationships/image" Target="../media/image147.png"/><Relationship Id="rId4" Type="http://schemas.openxmlformats.org/officeDocument/2006/relationships/image" Target="../media/image154.png"/></Relationships>
</file>

<file path=ppt/slides/_rels/slide1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4.xml"/><Relationship Id="rId3" Type="http://schemas.openxmlformats.org/officeDocument/2006/relationships/image" Target="../media/image145.png"/><Relationship Id="rId4" Type="http://schemas.openxmlformats.org/officeDocument/2006/relationships/image" Target="../media/image175.gif"/><Relationship Id="rId5" Type="http://schemas.openxmlformats.org/officeDocument/2006/relationships/image" Target="../media/image147.png"/></Relationships>
</file>

<file path=ppt/slides/_rels/slide1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5.xml"/><Relationship Id="rId3" Type="http://schemas.openxmlformats.org/officeDocument/2006/relationships/image" Target="../media/image145.png"/><Relationship Id="rId4" Type="http://schemas.openxmlformats.org/officeDocument/2006/relationships/image" Target="../media/image177.png"/></Relationships>
</file>

<file path=ppt/slides/_rels/slide1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6.xml"/><Relationship Id="rId3" Type="http://schemas.openxmlformats.org/officeDocument/2006/relationships/image" Target="../media/image179.png"/><Relationship Id="rId4" Type="http://schemas.openxmlformats.org/officeDocument/2006/relationships/image" Target="../media/image178.png"/><Relationship Id="rId5" Type="http://schemas.openxmlformats.org/officeDocument/2006/relationships/image" Target="../media/image177.png"/></Relationships>
</file>

<file path=ppt/slides/_rels/slide1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7.xml"/></Relationships>
</file>

<file path=ppt/slides/_rels/slide1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8.xml"/><Relationship Id="rId3" Type="http://schemas.openxmlformats.org/officeDocument/2006/relationships/image" Target="../media/image181.png"/></Relationships>
</file>

<file path=ppt/slides/_rels/slide1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9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Relationship Id="rId4" Type="http://schemas.openxmlformats.org/officeDocument/2006/relationships/image" Target="../media/image5.png"/></Relationships>
</file>

<file path=ppt/slides/_rels/slide1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0.xml"/></Relationships>
</file>

<file path=ppt/slides/_rels/slide1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1.xml"/><Relationship Id="rId3" Type="http://schemas.openxmlformats.org/officeDocument/2006/relationships/image" Target="../media/image180.png"/></Relationships>
</file>

<file path=ppt/slides/_rels/slide1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2.xml"/><Relationship Id="rId3" Type="http://schemas.openxmlformats.org/officeDocument/2006/relationships/image" Target="../media/image182.png"/><Relationship Id="rId4" Type="http://schemas.openxmlformats.org/officeDocument/2006/relationships/image" Target="../media/image183.png"/></Relationships>
</file>

<file path=ppt/slides/_rels/slide1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3.xml"/></Relationships>
</file>

<file path=ppt/slides/_rels/slide1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4.xml"/><Relationship Id="rId3" Type="http://schemas.openxmlformats.org/officeDocument/2006/relationships/image" Target="../media/image18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Relationship Id="rId4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png"/><Relationship Id="rId4" Type="http://schemas.openxmlformats.org/officeDocument/2006/relationships/image" Target="../media/image11.png"/><Relationship Id="rId5" Type="http://schemas.openxmlformats.org/officeDocument/2006/relationships/image" Target="../media/image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png"/><Relationship Id="rId4" Type="http://schemas.openxmlformats.org/officeDocument/2006/relationships/image" Target="../media/image11.png"/><Relationship Id="rId5" Type="http://schemas.openxmlformats.org/officeDocument/2006/relationships/image" Target="../media/image4.png"/><Relationship Id="rId6" Type="http://schemas.openxmlformats.org/officeDocument/2006/relationships/image" Target="../media/image1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png"/><Relationship Id="rId4" Type="http://schemas.openxmlformats.org/officeDocument/2006/relationships/image" Target="../media/image11.png"/><Relationship Id="rId5" Type="http://schemas.openxmlformats.org/officeDocument/2006/relationships/image" Target="../media/image4.png"/><Relationship Id="rId6" Type="http://schemas.openxmlformats.org/officeDocument/2006/relationships/image" Target="../media/image1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3.png"/><Relationship Id="rId4" Type="http://schemas.openxmlformats.org/officeDocument/2006/relationships/image" Target="../media/image1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8.png"/><Relationship Id="rId4" Type="http://schemas.openxmlformats.org/officeDocument/2006/relationships/image" Target="../media/image2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8.png"/><Relationship Id="rId4" Type="http://schemas.openxmlformats.org/officeDocument/2006/relationships/image" Target="../media/image26.png"/><Relationship Id="rId5" Type="http://schemas.openxmlformats.org/officeDocument/2006/relationships/image" Target="../media/image3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9.png"/><Relationship Id="rId4" Type="http://schemas.openxmlformats.org/officeDocument/2006/relationships/hyperlink" Target="http://r2d2.fit.vutbr.cz/" TargetMode="External"/><Relationship Id="rId5" Type="http://schemas.openxmlformats.org/officeDocument/2006/relationships/hyperlink" Target="https://demo.allennlp.org/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7.png"/><Relationship Id="rId4" Type="http://schemas.openxmlformats.org/officeDocument/2006/relationships/image" Target="../media/image2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gpt2.apps.allenai.org/" TargetMode="External"/><Relationship Id="rId4" Type="http://schemas.openxmlformats.org/officeDocument/2006/relationships/hyperlink" Target="https://talktotransformer.com/" TargetMode="External"/><Relationship Id="rId5" Type="http://schemas.openxmlformats.org/officeDocument/2006/relationships/image" Target="../media/image2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7.png"/><Relationship Id="rId4" Type="http://schemas.openxmlformats.org/officeDocument/2006/relationships/image" Target="../media/image3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3.jpg"/><Relationship Id="rId4" Type="http://schemas.openxmlformats.org/officeDocument/2006/relationships/hyperlink" Target="http://www.tutorialspoint.com/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4.png"/><Relationship Id="rId4" Type="http://schemas.openxmlformats.org/officeDocument/2006/relationships/image" Target="../media/image3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6.png"/><Relationship Id="rId4" Type="http://schemas.openxmlformats.org/officeDocument/2006/relationships/image" Target="../media/image4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0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1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0.png"/><Relationship Id="rId4" Type="http://schemas.openxmlformats.org/officeDocument/2006/relationships/hyperlink" Target="https://corenlp.run/" TargetMode="External"/><Relationship Id="rId5" Type="http://schemas.openxmlformats.org/officeDocument/2006/relationships/hyperlink" Target="https://www.ling.upenn.edu/courses/Fall_2003/ling001/penn_treebank_pos.html" TargetMode="Externa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1.png"/><Relationship Id="rId4" Type="http://schemas.openxmlformats.org/officeDocument/2006/relationships/image" Target="../media/image37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52.jp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8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5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9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3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39.png"/><Relationship Id="rId4" Type="http://schemas.openxmlformats.org/officeDocument/2006/relationships/hyperlink" Target="https://machinelearnings.co/text-classification-using-neural-networks-f5cd7b8765c6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hyperlink" Target="http://datameetsmedia.com/bag-of-words-tf-idf-explained/" TargetMode="External"/><Relationship Id="rId4" Type="http://schemas.openxmlformats.org/officeDocument/2006/relationships/image" Target="../media/image48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47.png"/><Relationship Id="rId4" Type="http://schemas.openxmlformats.org/officeDocument/2006/relationships/image" Target="../media/image53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47.png"/><Relationship Id="rId4" Type="http://schemas.openxmlformats.org/officeDocument/2006/relationships/image" Target="../media/image53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47.png"/><Relationship Id="rId4" Type="http://schemas.openxmlformats.org/officeDocument/2006/relationships/image" Target="../media/image53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Relationship Id="rId3" Type="http://schemas.openxmlformats.org/officeDocument/2006/relationships/hyperlink" Target="http://datameetsmedia.com/bag-of-words-tf-idf-explained/" TargetMode="External"/><Relationship Id="rId4" Type="http://schemas.openxmlformats.org/officeDocument/2006/relationships/image" Target="../media/image62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59.png"/><Relationship Id="rId4" Type="http://schemas.openxmlformats.org/officeDocument/2006/relationships/hyperlink" Target="https://math.stackexchange.com/questions/3026590/similarity-using-euclidean-distance-cosine-similarity-given-co-occurrence-matri" TargetMode="Externa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59.png"/><Relationship Id="rId4" Type="http://schemas.openxmlformats.org/officeDocument/2006/relationships/hyperlink" Target="https://math.stackexchange.com/questions/3026590/similarity-using-euclidean-distance-cosine-similarity-given-co-occurrence-matri" TargetMode="Externa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59.png"/><Relationship Id="rId4" Type="http://schemas.openxmlformats.org/officeDocument/2006/relationships/hyperlink" Target="https://math.stackexchange.com/questions/3026590/similarity-using-euclidean-distance-cosine-similarity-given-co-occurrence-matri" TargetMode="Externa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59.png"/><Relationship Id="rId4" Type="http://schemas.openxmlformats.org/officeDocument/2006/relationships/hyperlink" Target="https://math.stackexchange.com/questions/3026590/similarity-using-euclidean-distance-cosine-similarity-given-co-occurrence-matri" TargetMode="Externa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45.png"/><Relationship Id="rId4" Type="http://schemas.openxmlformats.org/officeDocument/2006/relationships/image" Target="../media/image59.png"/><Relationship Id="rId5" Type="http://schemas.openxmlformats.org/officeDocument/2006/relationships/image" Target="../media/image1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43.png"/><Relationship Id="rId4" Type="http://schemas.openxmlformats.org/officeDocument/2006/relationships/image" Target="../media/image48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59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58.png"/><Relationship Id="rId4" Type="http://schemas.openxmlformats.org/officeDocument/2006/relationships/image" Target="../media/image60.png"/><Relationship Id="rId5" Type="http://schemas.openxmlformats.org/officeDocument/2006/relationships/image" Target="../media/image57.png"/><Relationship Id="rId6" Type="http://schemas.openxmlformats.org/officeDocument/2006/relationships/image" Target="../media/image64.png"/><Relationship Id="rId7" Type="http://schemas.openxmlformats.org/officeDocument/2006/relationships/image" Target="../media/image59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66.jpg"/><Relationship Id="rId4" Type="http://schemas.openxmlformats.org/officeDocument/2006/relationships/hyperlink" Target="https://projector.tensorflow.org/" TargetMode="External"/><Relationship Id="rId5" Type="http://schemas.openxmlformats.org/officeDocument/2006/relationships/image" Target="../media/image67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1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3.xml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30.png"/><Relationship Id="rId4" Type="http://schemas.openxmlformats.org/officeDocument/2006/relationships/image" Target="../media/image35.png"/><Relationship Id="rId5" Type="http://schemas.openxmlformats.org/officeDocument/2006/relationships/image" Target="../media/image48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45.png"/><Relationship Id="rId4" Type="http://schemas.openxmlformats.org/officeDocument/2006/relationships/image" Target="../media/image82.gif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72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75.png"/><Relationship Id="rId4" Type="http://schemas.openxmlformats.org/officeDocument/2006/relationships/hyperlink" Target="http://demo.clab.cs.cmu.edu/cdyer/lxmls-seq-attn.pdf" TargetMode="External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75.png"/><Relationship Id="rId4" Type="http://schemas.openxmlformats.org/officeDocument/2006/relationships/image" Target="../media/image80.png"/><Relationship Id="rId5" Type="http://schemas.openxmlformats.org/officeDocument/2006/relationships/image" Target="../media/image73.png"/><Relationship Id="rId6" Type="http://schemas.openxmlformats.org/officeDocument/2006/relationships/image" Target="../media/image78.png"/><Relationship Id="rId7" Type="http://schemas.openxmlformats.org/officeDocument/2006/relationships/hyperlink" Target="http://demo.clab.cs.cmu.edu/cdyer/lxmls-seq-attn.pdf" TargetMode="External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75.png"/><Relationship Id="rId4" Type="http://schemas.openxmlformats.org/officeDocument/2006/relationships/image" Target="../media/image80.png"/><Relationship Id="rId5" Type="http://schemas.openxmlformats.org/officeDocument/2006/relationships/image" Target="../media/image73.png"/><Relationship Id="rId6" Type="http://schemas.openxmlformats.org/officeDocument/2006/relationships/image" Target="../media/image76.png"/><Relationship Id="rId7" Type="http://schemas.openxmlformats.org/officeDocument/2006/relationships/hyperlink" Target="http://demo.clab.cs.cmu.edu/cdyer/lxmls-seq-attn.pdf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17.png"/><Relationship Id="rId4" Type="http://schemas.openxmlformats.org/officeDocument/2006/relationships/image" Target="../media/image29.png"/></Relationships>
</file>

<file path=ppt/slides/_rels/slide81.xml.rels><?xml version="1.0" encoding="UTF-8" standalone="yes"?><Relationships xmlns="http://schemas.openxmlformats.org/package/2006/relationships"><Relationship Id="rId11" Type="http://schemas.openxmlformats.org/officeDocument/2006/relationships/image" Target="../media/image89.png"/><Relationship Id="rId10" Type="http://schemas.openxmlformats.org/officeDocument/2006/relationships/image" Target="../media/image88.png"/><Relationship Id="rId13" Type="http://schemas.openxmlformats.org/officeDocument/2006/relationships/image" Target="../media/image92.png"/><Relationship Id="rId1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77.png"/><Relationship Id="rId4" Type="http://schemas.openxmlformats.org/officeDocument/2006/relationships/hyperlink" Target="http://demo.clab.cs.cmu.edu/cdyer/lxmls-seq-attn.pdf" TargetMode="External"/><Relationship Id="rId9" Type="http://schemas.openxmlformats.org/officeDocument/2006/relationships/image" Target="../media/image87.png"/><Relationship Id="rId14" Type="http://schemas.openxmlformats.org/officeDocument/2006/relationships/image" Target="../media/image90.png"/><Relationship Id="rId5" Type="http://schemas.openxmlformats.org/officeDocument/2006/relationships/image" Target="../media/image86.png"/><Relationship Id="rId6" Type="http://schemas.openxmlformats.org/officeDocument/2006/relationships/image" Target="../media/image83.png"/><Relationship Id="rId7" Type="http://schemas.openxmlformats.org/officeDocument/2006/relationships/image" Target="../media/image84.png"/><Relationship Id="rId8" Type="http://schemas.openxmlformats.org/officeDocument/2006/relationships/image" Target="../media/image85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77.png"/><Relationship Id="rId4" Type="http://schemas.openxmlformats.org/officeDocument/2006/relationships/hyperlink" Target="http://demo.clab.cs.cmu.edu/cdyer/lxmls-seq-attn.pdf" TargetMode="External"/><Relationship Id="rId5" Type="http://schemas.openxmlformats.org/officeDocument/2006/relationships/image" Target="../media/image95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77.png"/><Relationship Id="rId4" Type="http://schemas.openxmlformats.org/officeDocument/2006/relationships/hyperlink" Target="http://demo.clab.cs.cmu.edu/cdyer/lxmls-seq-attn.pdf" TargetMode="External"/><Relationship Id="rId5" Type="http://schemas.openxmlformats.org/officeDocument/2006/relationships/image" Target="../media/image93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96.png"/><Relationship Id="rId4" Type="http://schemas.openxmlformats.org/officeDocument/2006/relationships/hyperlink" Target="http://demo.clab.cs.cmu.edu/cdyer/lxmls-seq-attn.pdf" TargetMode="External"/><Relationship Id="rId5" Type="http://schemas.openxmlformats.org/officeDocument/2006/relationships/image" Target="../media/image77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5.xml"/><Relationship Id="rId3" Type="http://schemas.openxmlformats.org/officeDocument/2006/relationships/hyperlink" Target="http://demo.clab.cs.cmu.edu/cdyer/lxmls-seq-attn.pdf" TargetMode="External"/><Relationship Id="rId4" Type="http://schemas.openxmlformats.org/officeDocument/2006/relationships/image" Target="../media/image97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6.xml"/><Relationship Id="rId3" Type="http://schemas.openxmlformats.org/officeDocument/2006/relationships/hyperlink" Target="http://demo.clab.cs.cmu.edu/cdyer/lxmls-seq-attn.pdf" TargetMode="External"/><Relationship Id="rId4" Type="http://schemas.openxmlformats.org/officeDocument/2006/relationships/image" Target="../media/image101.png"/><Relationship Id="rId5" Type="http://schemas.openxmlformats.org/officeDocument/2006/relationships/image" Target="../media/image100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7.xml"/><Relationship Id="rId3" Type="http://schemas.openxmlformats.org/officeDocument/2006/relationships/hyperlink" Target="http://demo.clab.cs.cmu.edu/cdyer/lxmls-seq-attn.pdf" TargetMode="External"/><Relationship Id="rId4" Type="http://schemas.openxmlformats.org/officeDocument/2006/relationships/image" Target="../media/image100.png"/><Relationship Id="rId5" Type="http://schemas.openxmlformats.org/officeDocument/2006/relationships/image" Target="../media/image99.png"/></Relationships>
</file>

<file path=ppt/slides/_rels/slide88.xml.rels><?xml version="1.0" encoding="UTF-8" standalone="yes"?><Relationships xmlns="http://schemas.openxmlformats.org/package/2006/relationships"><Relationship Id="rId11" Type="http://schemas.openxmlformats.org/officeDocument/2006/relationships/image" Target="../media/image88.png"/><Relationship Id="rId10" Type="http://schemas.openxmlformats.org/officeDocument/2006/relationships/image" Target="../media/image105.png"/><Relationship Id="rId13" Type="http://schemas.openxmlformats.org/officeDocument/2006/relationships/image" Target="../media/image112.png"/><Relationship Id="rId1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8.xml"/><Relationship Id="rId3" Type="http://schemas.openxmlformats.org/officeDocument/2006/relationships/hyperlink" Target="http://demo.clab.cs.cmu.edu/cdyer/lxmls-seq-attn.pdf" TargetMode="External"/><Relationship Id="rId4" Type="http://schemas.openxmlformats.org/officeDocument/2006/relationships/image" Target="../media/image83.png"/><Relationship Id="rId9" Type="http://schemas.openxmlformats.org/officeDocument/2006/relationships/image" Target="../media/image107.png"/><Relationship Id="rId15" Type="http://schemas.openxmlformats.org/officeDocument/2006/relationships/image" Target="../media/image118.png"/><Relationship Id="rId14" Type="http://schemas.openxmlformats.org/officeDocument/2006/relationships/image" Target="../media/image127.png"/><Relationship Id="rId17" Type="http://schemas.openxmlformats.org/officeDocument/2006/relationships/image" Target="../media/image115.png"/><Relationship Id="rId16" Type="http://schemas.openxmlformats.org/officeDocument/2006/relationships/image" Target="../media/image84.png"/><Relationship Id="rId5" Type="http://schemas.openxmlformats.org/officeDocument/2006/relationships/image" Target="../media/image90.png"/><Relationship Id="rId19" Type="http://schemas.openxmlformats.org/officeDocument/2006/relationships/image" Target="../media/image119.png"/><Relationship Id="rId6" Type="http://schemas.openxmlformats.org/officeDocument/2006/relationships/image" Target="../media/image86.png"/><Relationship Id="rId18" Type="http://schemas.openxmlformats.org/officeDocument/2006/relationships/image" Target="../media/image85.png"/><Relationship Id="rId7" Type="http://schemas.openxmlformats.org/officeDocument/2006/relationships/image" Target="../media/image106.png"/><Relationship Id="rId8" Type="http://schemas.openxmlformats.org/officeDocument/2006/relationships/image" Target="../media/image109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9.xml"/><Relationship Id="rId3" Type="http://schemas.openxmlformats.org/officeDocument/2006/relationships/hyperlink" Target="http://demo.clab.cs.cmu.edu/cdyer/lxmls-seq-attn.pdf" TargetMode="External"/><Relationship Id="rId4" Type="http://schemas.openxmlformats.org/officeDocument/2006/relationships/image" Target="../media/image11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120.png"/><Relationship Id="rId4" Type="http://schemas.openxmlformats.org/officeDocument/2006/relationships/hyperlink" Target="http://demo.clab.cs.cmu.edu/cdyer/lxmls-seq-attn.pdf" TargetMode="External"/><Relationship Id="rId5" Type="http://schemas.openxmlformats.org/officeDocument/2006/relationships/image" Target="../media/image122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126.png"/><Relationship Id="rId4" Type="http://schemas.openxmlformats.org/officeDocument/2006/relationships/hyperlink" Target="http://demo.clab.cs.cmu.edu/cdyer/lxmls-seq-attn.pdf" TargetMode="External"/><Relationship Id="rId5" Type="http://schemas.openxmlformats.org/officeDocument/2006/relationships/image" Target="../media/image125.pn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2.xml"/><Relationship Id="rId3" Type="http://schemas.openxmlformats.org/officeDocument/2006/relationships/hyperlink" Target="http://demo.clab.cs.cmu.edu/cdyer/lxmls-seq-attn.pdf" TargetMode="External"/><Relationship Id="rId4" Type="http://schemas.openxmlformats.org/officeDocument/2006/relationships/image" Target="../media/image123.png"/><Relationship Id="rId9" Type="http://schemas.openxmlformats.org/officeDocument/2006/relationships/image" Target="../media/image135.png"/><Relationship Id="rId5" Type="http://schemas.openxmlformats.org/officeDocument/2006/relationships/image" Target="../media/image129.png"/><Relationship Id="rId6" Type="http://schemas.openxmlformats.org/officeDocument/2006/relationships/image" Target="../media/image128.png"/><Relationship Id="rId7" Type="http://schemas.openxmlformats.org/officeDocument/2006/relationships/image" Target="../media/image131.png"/><Relationship Id="rId8" Type="http://schemas.openxmlformats.org/officeDocument/2006/relationships/image" Target="../media/image138.png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135.png"/><Relationship Id="rId4" Type="http://schemas.openxmlformats.org/officeDocument/2006/relationships/hyperlink" Target="http://demo.clab.cs.cmu.edu/cdyer/lxmls-seq-attn.pdf" TargetMode="External"/><Relationship Id="rId9" Type="http://schemas.openxmlformats.org/officeDocument/2006/relationships/image" Target="../media/image138.png"/><Relationship Id="rId5" Type="http://schemas.openxmlformats.org/officeDocument/2006/relationships/image" Target="../media/image123.png"/><Relationship Id="rId6" Type="http://schemas.openxmlformats.org/officeDocument/2006/relationships/image" Target="../media/image129.png"/><Relationship Id="rId7" Type="http://schemas.openxmlformats.org/officeDocument/2006/relationships/image" Target="../media/image128.png"/><Relationship Id="rId8" Type="http://schemas.openxmlformats.org/officeDocument/2006/relationships/image" Target="../media/image131.png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145.png"/><Relationship Id="rId4" Type="http://schemas.openxmlformats.org/officeDocument/2006/relationships/hyperlink" Target="http://demo.clab.cs.cmu.edu/cdyer/lxmls-seq-attn.pdf" TargetMode="External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145.png"/><Relationship Id="rId4" Type="http://schemas.openxmlformats.org/officeDocument/2006/relationships/image" Target="../media/image134.png"/><Relationship Id="rId5" Type="http://schemas.openxmlformats.org/officeDocument/2006/relationships/hyperlink" Target="http://demo.clab.cs.cmu.edu/cdyer/lxmls-seq-attn.pdf" TargetMode="External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142.png"/><Relationship Id="rId4" Type="http://schemas.openxmlformats.org/officeDocument/2006/relationships/hyperlink" Target="http://demo.clab.cs.cmu.edu/cdyer/lxmls-seq-attn.pdf" TargetMode="External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145.png"/><Relationship Id="rId4" Type="http://schemas.openxmlformats.org/officeDocument/2006/relationships/hyperlink" Target="http://demo.clab.cs.cmu.edu/cdyer/lxmls-seq-attn.pdf" TargetMode="External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135.png"/><Relationship Id="rId4" Type="http://schemas.openxmlformats.org/officeDocument/2006/relationships/hyperlink" Target="http://demo.clab.cs.cmu.edu/cdyer/lxmls-seq-attn.pdf" TargetMode="External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140.png"/><Relationship Id="rId4" Type="http://schemas.openxmlformats.org/officeDocument/2006/relationships/hyperlink" Target="http://demo.clab.cs.cmu.edu/cdyer/lxmls-seq-attn.pdf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"/>
          <p:cNvSpPr txBox="1"/>
          <p:nvPr>
            <p:ph type="ctrTitle"/>
          </p:nvPr>
        </p:nvSpPr>
        <p:spPr>
          <a:xfrm>
            <a:off x="415600" y="992767"/>
            <a:ext cx="11360800" cy="19424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Calibri"/>
              <a:buNone/>
            </a:pPr>
            <a:r>
              <a:rPr lang="en-US"/>
              <a:t>Introduction to NLP</a:t>
            </a:r>
            <a:endParaRPr/>
          </a:p>
        </p:txBody>
      </p:sp>
      <p:sp>
        <p:nvSpPr>
          <p:cNvPr id="91" name="Google Shape;91;p1"/>
          <p:cNvSpPr txBox="1"/>
          <p:nvPr>
            <p:ph idx="1" type="subTitle"/>
          </p:nvPr>
        </p:nvSpPr>
        <p:spPr>
          <a:xfrm>
            <a:off x="9083867" y="239433"/>
            <a:ext cx="29276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b="1" lang="en-US" sz="3200"/>
              <a:t>BISSIT@2022</a:t>
            </a:r>
            <a:endParaRPr b="1" sz="3200"/>
          </a:p>
        </p:txBody>
      </p:sp>
      <p:pic>
        <p:nvPicPr>
          <p:cNvPr id="92" name="Google Shape;92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5" y="5410203"/>
            <a:ext cx="7026597" cy="144780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"/>
          <p:cNvSpPr txBox="1"/>
          <p:nvPr/>
        </p:nvSpPr>
        <p:spPr>
          <a:xfrm>
            <a:off x="8871500" y="4634933"/>
            <a:ext cx="2927600" cy="7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r>
              <a:t/>
            </a:r>
            <a:endParaRPr b="0" i="0" sz="1867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4" name="Google Shape;94;p1"/>
          <p:cNvSpPr txBox="1"/>
          <p:nvPr>
            <p:ph idx="1" type="subTitle"/>
          </p:nvPr>
        </p:nvSpPr>
        <p:spPr>
          <a:xfrm>
            <a:off x="3485150" y="2877850"/>
            <a:ext cx="52332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b="1" lang="en-US" sz="2667"/>
              <a:t>Karel Beneš </a:t>
            </a:r>
            <a:endParaRPr b="1" sz="2667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In place of </a:t>
            </a:r>
            <a:r>
              <a:rPr b="1" lang="en-US"/>
              <a:t>Martin Fajčík</a:t>
            </a:r>
            <a:endParaRPr b="1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0"/>
          <p:cNvSpPr txBox="1"/>
          <p:nvPr>
            <p:ph idx="4294967295"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/>
              <a:t>Common Terminology in NLP</a:t>
            </a:r>
            <a:endParaRPr/>
          </a:p>
        </p:txBody>
      </p:sp>
      <p:sp>
        <p:nvSpPr>
          <p:cNvPr id="172" name="Google Shape;172;p10"/>
          <p:cNvSpPr txBox="1"/>
          <p:nvPr>
            <p:ph idx="12" type="sldNum"/>
          </p:nvPr>
        </p:nvSpPr>
        <p:spPr>
          <a:xfrm>
            <a:off x="10415352" y="6217625"/>
            <a:ext cx="16128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154</a:t>
            </a:r>
            <a:endParaRPr/>
          </a:p>
        </p:txBody>
      </p:sp>
      <p:sp>
        <p:nvSpPr>
          <p:cNvPr id="173" name="Google Shape;173;p10"/>
          <p:cNvSpPr txBox="1"/>
          <p:nvPr/>
        </p:nvSpPr>
        <p:spPr>
          <a:xfrm>
            <a:off x="873425" y="1570100"/>
            <a:ext cx="6049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10"/>
          <p:cNvSpPr txBox="1"/>
          <p:nvPr>
            <p:ph idx="4294967295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Char char="•"/>
            </a:pPr>
            <a:r>
              <a:rPr b="1" lang="en-US" sz="2300"/>
              <a:t>Token</a:t>
            </a:r>
            <a:r>
              <a:rPr lang="en-US" sz="2300"/>
              <a:t> — unit of text, text is sequence of tokens</a:t>
            </a:r>
            <a:endParaRPr sz="2300"/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Char char="•"/>
            </a:pPr>
            <a:r>
              <a:rPr b="1" lang="en-US" sz="2300"/>
              <a:t>Corpus</a:t>
            </a:r>
            <a:r>
              <a:rPr lang="en-US" sz="2300"/>
              <a:t> — dataset with natural language</a:t>
            </a:r>
            <a:endParaRPr sz="2300"/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Char char="•"/>
            </a:pPr>
            <a:r>
              <a:rPr b="1" lang="en-US" sz="2300"/>
              <a:t>Vocabulary in Corpus</a:t>
            </a:r>
            <a:r>
              <a:rPr lang="en-US" sz="2300"/>
              <a:t> — a set of tokens present in the corpus</a:t>
            </a:r>
            <a:endParaRPr sz="2300"/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Char char="•"/>
            </a:pPr>
            <a:r>
              <a:rPr b="1" lang="en-US" sz="2300"/>
              <a:t>Word frequency</a:t>
            </a:r>
            <a:r>
              <a:rPr lang="en-US" sz="2300"/>
              <a:t> — number of word occurences inside corpus</a:t>
            </a:r>
            <a:endParaRPr sz="2300"/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Char char="•"/>
            </a:pPr>
            <a:r>
              <a:rPr b="1" lang="en-US" sz="2300"/>
              <a:t>N-Grams </a:t>
            </a:r>
            <a:r>
              <a:rPr lang="en-US" sz="2300"/>
              <a:t>— n-tuples of tokens in corpus</a:t>
            </a:r>
            <a:endParaRPr sz="2300"/>
          </a:p>
        </p:txBody>
      </p:sp>
      <p:graphicFrame>
        <p:nvGraphicFramePr>
          <p:cNvPr id="175" name="Google Shape;175;p10"/>
          <p:cNvGraphicFramePr/>
          <p:nvPr/>
        </p:nvGraphicFramePr>
        <p:xfrm>
          <a:off x="17425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{E2A70BE9-4923-4DBF-B1AD-9856350866EA}</a:tableStyleId>
              </a:tblPr>
              <a:tblGrid>
                <a:gridCol w="1480425"/>
                <a:gridCol w="1608000"/>
                <a:gridCol w="1352825"/>
                <a:gridCol w="1480425"/>
                <a:gridCol w="1480425"/>
                <a:gridCol w="1480425"/>
                <a:gridCol w="1480425"/>
                <a:gridCol w="1480425"/>
              </a:tblGrid>
              <a:tr h="414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en-US" sz="1000" u="none" cap="none" strike="noStrike"/>
                        <a:t>Terminology</a:t>
                      </a:r>
                      <a:endParaRPr b="1" sz="10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Connections to other research areas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Common NLP problems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Pre-processing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Naïve methods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Sparse Representations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Dense Representations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Sub-word representations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76" name="Google Shape;176;p10"/>
          <p:cNvSpPr txBox="1"/>
          <p:nvPr/>
        </p:nvSpPr>
        <p:spPr>
          <a:xfrm>
            <a:off x="415575" y="3736150"/>
            <a:ext cx="113607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US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{</a:t>
            </a:r>
            <a:r>
              <a:rPr b="0" i="0" lang="en-US" sz="2100" u="none" cap="none" strike="noStrike">
                <a:solidFill>
                  <a:srgbClr val="B45F06"/>
                </a:solidFill>
                <a:latin typeface="Arial"/>
                <a:ea typeface="Arial"/>
                <a:cs typeface="Arial"/>
                <a:sym typeface="Arial"/>
              </a:rPr>
              <a:t>“A sneaky fox jumps over my uncle’s fence.”,</a:t>
            </a:r>
            <a:endParaRPr b="0" i="0" sz="2100" u="none" cap="none" strike="noStrike">
              <a:solidFill>
                <a:srgbClr val="B45F0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US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100" u="none" cap="none" strike="noStrike">
                <a:solidFill>
                  <a:srgbClr val="BF9000"/>
                </a:solidFill>
                <a:latin typeface="Arial"/>
                <a:ea typeface="Arial"/>
                <a:cs typeface="Arial"/>
                <a:sym typeface="Arial"/>
              </a:rPr>
              <a:t>“A greyhound was chasing the boy through the dark forest.”, </a:t>
            </a:r>
            <a:endParaRPr b="0" i="0" sz="2100" u="none" cap="none" strike="noStrike">
              <a:solidFill>
                <a:srgbClr val="BF9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US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100" u="none" cap="none" strike="noStrike">
                <a:solidFill>
                  <a:srgbClr val="A61C00"/>
                </a:solidFill>
                <a:latin typeface="Arial"/>
                <a:ea typeface="Arial"/>
                <a:cs typeface="Arial"/>
                <a:sym typeface="Arial"/>
              </a:rPr>
              <a:t>”A great stone building with fence with a boy behind was guarded by the greyhound”</a:t>
            </a:r>
            <a:r>
              <a:rPr b="0" i="0" lang="en-US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b="0" i="0" sz="2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en-US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2-grams</a:t>
            </a:r>
            <a:r>
              <a:rPr b="0" i="0" lang="en-US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= ['A sneaky', 'sneaky fox', 'fox jumps', 'jumps over', 'over my', 'my uncle’s',...]</a:t>
            </a:r>
            <a:endParaRPr b="0" i="0" sz="2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en-US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3-grams</a:t>
            </a:r>
            <a:r>
              <a:rPr b="0" i="0" lang="en-US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= ['A sneaky fox', 'sneaky fox jumps', 'fox jumps over', 'jumps over my',...]</a:t>
            </a:r>
            <a:endParaRPr b="0" i="0" sz="2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en-US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4-grams</a:t>
            </a:r>
            <a:r>
              <a:rPr b="0" i="0" lang="en-US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=['A sneaky fox jumps', 'sneaky fox jumps over', 'fox jumps over my',...]</a:t>
            </a:r>
            <a:endParaRPr b="0" i="0" sz="2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2" name="Shape 1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3" name="Google Shape;1473;p10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9449" y="450533"/>
            <a:ext cx="4450843" cy="5956935"/>
          </a:xfrm>
          <a:prstGeom prst="rect">
            <a:avLst/>
          </a:prstGeom>
          <a:noFill/>
          <a:ln>
            <a:noFill/>
          </a:ln>
        </p:spPr>
      </p:pic>
      <p:sp>
        <p:nvSpPr>
          <p:cNvPr id="1474" name="Google Shape;1474;p100"/>
          <p:cNvSpPr txBox="1"/>
          <p:nvPr/>
        </p:nvSpPr>
        <p:spPr>
          <a:xfrm>
            <a:off x="667444" y="6398576"/>
            <a:ext cx="10518939" cy="2974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</a:pPr>
            <a:r>
              <a:rPr b="0" i="0" lang="en-US" sz="133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Figures have been taken from Chris Dyer’s presentation, available at </a:t>
            </a:r>
            <a:r>
              <a:rPr b="0" i="0" lang="en-US" sz="1333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http://demo.clab.cs.cmu.edu/cdyer/lxmls-seq-attn.pdf</a:t>
            </a:r>
            <a:endParaRPr b="0" i="0" sz="1333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5" name="Google Shape;1475;p100"/>
          <p:cNvSpPr txBox="1"/>
          <p:nvPr>
            <p:ph idx="12" type="sldNum"/>
          </p:nvPr>
        </p:nvSpPr>
        <p:spPr>
          <a:xfrm>
            <a:off x="10415352" y="6217625"/>
            <a:ext cx="16128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154</a:t>
            </a:r>
            <a:endParaRPr/>
          </a:p>
        </p:txBody>
      </p:sp>
      <p:graphicFrame>
        <p:nvGraphicFramePr>
          <p:cNvPr id="1476" name="Google Shape;1476;p100"/>
          <p:cNvGraphicFramePr/>
          <p:nvPr/>
        </p:nvGraphicFramePr>
        <p:xfrm>
          <a:off x="842463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{E2A70BE9-4923-4DBF-B1AD-9856350866EA}</a:tableStyleId>
              </a:tblPr>
              <a:tblGrid>
                <a:gridCol w="1592700"/>
                <a:gridCol w="1049725"/>
                <a:gridCol w="938675"/>
                <a:gridCol w="2012175"/>
                <a:gridCol w="1210150"/>
                <a:gridCol w="1111375"/>
                <a:gridCol w="2592275"/>
              </a:tblGrid>
              <a:tr h="3976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/>
                        <a:t>Why do we need RNN</a:t>
                      </a:r>
                      <a:endParaRPr sz="10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chemeClr val="dk1"/>
                          </a:solidFill>
                        </a:rPr>
                        <a:t>Simple RNNs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-US" sz="900" u="none" cap="none" strike="noStrike">
                          <a:solidFill>
                            <a:schemeClr val="dk1"/>
                          </a:solidFill>
                        </a:rPr>
                        <a:t>Attention</a:t>
                      </a:r>
                      <a:endParaRPr b="1"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How to derive gradients for RNNs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Better RNNs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Transformers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Pre-trained Language Representation Models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0" name="Shape 1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1" name="Google Shape;1481;p10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3788" y="458286"/>
            <a:ext cx="4308475" cy="5904484"/>
          </a:xfrm>
          <a:prstGeom prst="rect">
            <a:avLst/>
          </a:prstGeom>
          <a:noFill/>
          <a:ln>
            <a:noFill/>
          </a:ln>
        </p:spPr>
      </p:pic>
      <p:sp>
        <p:nvSpPr>
          <p:cNvPr id="1482" name="Google Shape;1482;p101"/>
          <p:cNvSpPr txBox="1"/>
          <p:nvPr/>
        </p:nvSpPr>
        <p:spPr>
          <a:xfrm>
            <a:off x="667444" y="6398576"/>
            <a:ext cx="10518939" cy="2974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</a:pPr>
            <a:r>
              <a:rPr b="0" i="0" lang="en-US" sz="133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Figures have been taken from Chris Dyer’s presentation, available at </a:t>
            </a:r>
            <a:r>
              <a:rPr b="0" i="0" lang="en-US" sz="1333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http://demo.clab.cs.cmu.edu/cdyer/lxmls-seq-attn.pdf</a:t>
            </a:r>
            <a:endParaRPr b="0" i="0" sz="1333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3" name="Google Shape;1483;p101"/>
          <p:cNvSpPr txBox="1"/>
          <p:nvPr>
            <p:ph idx="12" type="sldNum"/>
          </p:nvPr>
        </p:nvSpPr>
        <p:spPr>
          <a:xfrm>
            <a:off x="10415352" y="6217625"/>
            <a:ext cx="16128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154</a:t>
            </a:r>
            <a:endParaRPr/>
          </a:p>
        </p:txBody>
      </p:sp>
      <p:graphicFrame>
        <p:nvGraphicFramePr>
          <p:cNvPr id="1484" name="Google Shape;1484;p101"/>
          <p:cNvGraphicFramePr/>
          <p:nvPr/>
        </p:nvGraphicFramePr>
        <p:xfrm>
          <a:off x="842463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{E2A70BE9-4923-4DBF-B1AD-9856350866EA}</a:tableStyleId>
              </a:tblPr>
              <a:tblGrid>
                <a:gridCol w="1592700"/>
                <a:gridCol w="1049725"/>
                <a:gridCol w="938675"/>
                <a:gridCol w="2012175"/>
                <a:gridCol w="1210150"/>
                <a:gridCol w="1111375"/>
                <a:gridCol w="2592275"/>
              </a:tblGrid>
              <a:tr h="3976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/>
                        <a:t>Why do we need RNN</a:t>
                      </a:r>
                      <a:endParaRPr sz="10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chemeClr val="dk1"/>
                          </a:solidFill>
                        </a:rPr>
                        <a:t>Simple RNNs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-US" sz="900" u="none" cap="none" strike="noStrike">
                          <a:solidFill>
                            <a:schemeClr val="dk1"/>
                          </a:solidFill>
                        </a:rPr>
                        <a:t>Attention</a:t>
                      </a:r>
                      <a:endParaRPr b="1"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How to derive gradients for RNNs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Better RNNs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Transformers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Pre-trained Language Representation Models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8" name="Shape 1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9" name="Google Shape;1489;p10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3097" y="490001"/>
            <a:ext cx="4315968" cy="5859527"/>
          </a:xfrm>
          <a:prstGeom prst="rect">
            <a:avLst/>
          </a:prstGeom>
          <a:noFill/>
          <a:ln>
            <a:noFill/>
          </a:ln>
        </p:spPr>
      </p:pic>
      <p:sp>
        <p:nvSpPr>
          <p:cNvPr id="1490" name="Google Shape;1490;p102"/>
          <p:cNvSpPr txBox="1"/>
          <p:nvPr>
            <p:ph idx="12" type="sldNum"/>
          </p:nvPr>
        </p:nvSpPr>
        <p:spPr>
          <a:xfrm>
            <a:off x="10415352" y="6217625"/>
            <a:ext cx="16128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154</a:t>
            </a:r>
            <a:endParaRPr/>
          </a:p>
        </p:txBody>
      </p:sp>
      <p:graphicFrame>
        <p:nvGraphicFramePr>
          <p:cNvPr id="1491" name="Google Shape;1491;p102"/>
          <p:cNvGraphicFramePr/>
          <p:nvPr/>
        </p:nvGraphicFramePr>
        <p:xfrm>
          <a:off x="842463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{E2A70BE9-4923-4DBF-B1AD-9856350866EA}</a:tableStyleId>
              </a:tblPr>
              <a:tblGrid>
                <a:gridCol w="1592700"/>
                <a:gridCol w="1049725"/>
                <a:gridCol w="938675"/>
                <a:gridCol w="2012175"/>
                <a:gridCol w="1210150"/>
                <a:gridCol w="1111375"/>
                <a:gridCol w="2592275"/>
              </a:tblGrid>
              <a:tr h="3976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/>
                        <a:t>Why do we need RNN</a:t>
                      </a:r>
                      <a:endParaRPr sz="10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chemeClr val="dk1"/>
                          </a:solidFill>
                        </a:rPr>
                        <a:t>Simple RNNs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-US" sz="900" u="none" cap="none" strike="noStrike">
                          <a:solidFill>
                            <a:schemeClr val="dk1"/>
                          </a:solidFill>
                        </a:rPr>
                        <a:t>Attention</a:t>
                      </a:r>
                      <a:endParaRPr b="1"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How to derive gradients for RNNs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Better RNNs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Transformers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Pre-trained Language Representation Models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5" name="Shape 1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6" name="Google Shape;1496;p10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1247" y="454540"/>
            <a:ext cx="4638167" cy="5911977"/>
          </a:xfrm>
          <a:prstGeom prst="rect">
            <a:avLst/>
          </a:prstGeom>
          <a:noFill/>
          <a:ln>
            <a:noFill/>
          </a:ln>
        </p:spPr>
      </p:pic>
      <p:sp>
        <p:nvSpPr>
          <p:cNvPr id="1497" name="Google Shape;1497;p103"/>
          <p:cNvSpPr txBox="1"/>
          <p:nvPr/>
        </p:nvSpPr>
        <p:spPr>
          <a:xfrm>
            <a:off x="667444" y="6398576"/>
            <a:ext cx="10518939" cy="2974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</a:pPr>
            <a:r>
              <a:rPr b="0" i="0" lang="en-US" sz="133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Figures have been taken from Chris Dyer’s presentation, available at </a:t>
            </a:r>
            <a:r>
              <a:rPr b="0" i="0" lang="en-US" sz="1333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http://demo.clab.cs.cmu.edu/cdyer/lxmls-seq-attn.pdf</a:t>
            </a:r>
            <a:endParaRPr b="0" i="0" sz="1333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8" name="Google Shape;1498;p103"/>
          <p:cNvSpPr txBox="1"/>
          <p:nvPr>
            <p:ph idx="12" type="sldNum"/>
          </p:nvPr>
        </p:nvSpPr>
        <p:spPr>
          <a:xfrm>
            <a:off x="10415352" y="6217625"/>
            <a:ext cx="16128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154</a:t>
            </a:r>
            <a:endParaRPr/>
          </a:p>
        </p:txBody>
      </p:sp>
      <p:graphicFrame>
        <p:nvGraphicFramePr>
          <p:cNvPr id="1499" name="Google Shape;1499;p103"/>
          <p:cNvGraphicFramePr/>
          <p:nvPr/>
        </p:nvGraphicFramePr>
        <p:xfrm>
          <a:off x="842463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{E2A70BE9-4923-4DBF-B1AD-9856350866EA}</a:tableStyleId>
              </a:tblPr>
              <a:tblGrid>
                <a:gridCol w="1592700"/>
                <a:gridCol w="1049725"/>
                <a:gridCol w="938675"/>
                <a:gridCol w="2012175"/>
                <a:gridCol w="1210150"/>
                <a:gridCol w="1111375"/>
                <a:gridCol w="2592275"/>
              </a:tblGrid>
              <a:tr h="3976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/>
                        <a:t>Why do we need RNN</a:t>
                      </a:r>
                      <a:endParaRPr sz="10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chemeClr val="dk1"/>
                          </a:solidFill>
                        </a:rPr>
                        <a:t>Simple RNNs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-US" sz="900" u="none" cap="none" strike="noStrike">
                          <a:solidFill>
                            <a:schemeClr val="dk1"/>
                          </a:solidFill>
                        </a:rPr>
                        <a:t>Attention</a:t>
                      </a:r>
                      <a:endParaRPr b="1"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How to derive gradients for RNNs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Better RNNs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Transformers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Pre-trained Language Representation Models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3" name="Shape 1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4" name="Google Shape;1504;p10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23138" y="452536"/>
            <a:ext cx="5484876" cy="5934456"/>
          </a:xfrm>
          <a:prstGeom prst="rect">
            <a:avLst/>
          </a:prstGeom>
          <a:noFill/>
          <a:ln>
            <a:noFill/>
          </a:ln>
        </p:spPr>
      </p:pic>
      <p:sp>
        <p:nvSpPr>
          <p:cNvPr id="1505" name="Google Shape;1505;p104"/>
          <p:cNvSpPr txBox="1"/>
          <p:nvPr/>
        </p:nvSpPr>
        <p:spPr>
          <a:xfrm>
            <a:off x="667444" y="6398576"/>
            <a:ext cx="10518939" cy="2974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</a:pPr>
            <a:r>
              <a:rPr b="0" i="0" lang="en-US" sz="133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Figures have been taken from Chris Dyer’s presentation, available at </a:t>
            </a:r>
            <a:r>
              <a:rPr b="0" i="0" lang="en-US" sz="1333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http://demo.clab.cs.cmu.edu/cdyer/lxmls-seq-attn.pdf</a:t>
            </a:r>
            <a:endParaRPr b="0" i="0" sz="1333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6" name="Google Shape;1506;p104"/>
          <p:cNvSpPr txBox="1"/>
          <p:nvPr>
            <p:ph idx="12" type="sldNum"/>
          </p:nvPr>
        </p:nvSpPr>
        <p:spPr>
          <a:xfrm>
            <a:off x="10415352" y="6217625"/>
            <a:ext cx="16128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154</a:t>
            </a:r>
            <a:endParaRPr/>
          </a:p>
        </p:txBody>
      </p:sp>
      <p:graphicFrame>
        <p:nvGraphicFramePr>
          <p:cNvPr id="1507" name="Google Shape;1507;p104"/>
          <p:cNvGraphicFramePr/>
          <p:nvPr/>
        </p:nvGraphicFramePr>
        <p:xfrm>
          <a:off x="842463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{E2A70BE9-4923-4DBF-B1AD-9856350866EA}</a:tableStyleId>
              </a:tblPr>
              <a:tblGrid>
                <a:gridCol w="1592700"/>
                <a:gridCol w="1049725"/>
                <a:gridCol w="938675"/>
                <a:gridCol w="2012175"/>
                <a:gridCol w="1210150"/>
                <a:gridCol w="1111375"/>
                <a:gridCol w="2592275"/>
              </a:tblGrid>
              <a:tr h="3976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/>
                        <a:t>Why do we need RNN</a:t>
                      </a:r>
                      <a:endParaRPr sz="10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chemeClr val="dk1"/>
                          </a:solidFill>
                        </a:rPr>
                        <a:t>Simple RNNs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-US" sz="900" u="none" cap="none" strike="noStrike">
                          <a:solidFill>
                            <a:schemeClr val="dk1"/>
                          </a:solidFill>
                        </a:rPr>
                        <a:t>Attention</a:t>
                      </a:r>
                      <a:endParaRPr b="1"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How to derive gradients for RNNs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Better RNNs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Transformers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Pre-trained Language Representation Models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1" name="Shape 1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2" name="Google Shape;1512;p10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71267" y="1542825"/>
            <a:ext cx="4148892" cy="4488965"/>
          </a:xfrm>
          <a:prstGeom prst="rect">
            <a:avLst/>
          </a:prstGeom>
          <a:noFill/>
          <a:ln>
            <a:noFill/>
          </a:ln>
        </p:spPr>
      </p:pic>
      <p:sp>
        <p:nvSpPr>
          <p:cNvPr id="1513" name="Google Shape;1513;p105"/>
          <p:cNvSpPr txBox="1"/>
          <p:nvPr>
            <p:ph idx="4294967295"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/>
              <a:t>General Attention</a:t>
            </a:r>
            <a:endParaRPr/>
          </a:p>
        </p:txBody>
      </p:sp>
      <p:cxnSp>
        <p:nvCxnSpPr>
          <p:cNvPr id="1514" name="Google Shape;1514;p105"/>
          <p:cNvCxnSpPr/>
          <p:nvPr/>
        </p:nvCxnSpPr>
        <p:spPr>
          <a:xfrm flipH="1">
            <a:off x="7075055" y="3292642"/>
            <a:ext cx="1163781" cy="168564"/>
          </a:xfrm>
          <a:prstGeom prst="straightConnector1">
            <a:avLst/>
          </a:prstGeom>
          <a:noFill/>
          <a:ln cap="flat" cmpd="sng" w="9525">
            <a:solidFill>
              <a:srgbClr val="0000FF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515" name="Google Shape;1515;p105"/>
          <p:cNvSpPr txBox="1"/>
          <p:nvPr/>
        </p:nvSpPr>
        <p:spPr>
          <a:xfrm>
            <a:off x="6236581" y="3405646"/>
            <a:ext cx="1296893" cy="461665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-30661" l="-7038" r="0" t="-10662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16" name="Google Shape;1516;p105"/>
          <p:cNvCxnSpPr/>
          <p:nvPr/>
        </p:nvCxnSpPr>
        <p:spPr>
          <a:xfrm flipH="1">
            <a:off x="6483928" y="4932220"/>
            <a:ext cx="932873" cy="1"/>
          </a:xfrm>
          <a:prstGeom prst="straightConnector1">
            <a:avLst/>
          </a:prstGeom>
          <a:noFill/>
          <a:ln cap="flat" cmpd="sng" w="9525">
            <a:solidFill>
              <a:srgbClr val="00B05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517" name="Google Shape;1517;p105"/>
          <p:cNvSpPr txBox="1"/>
          <p:nvPr/>
        </p:nvSpPr>
        <p:spPr>
          <a:xfrm>
            <a:off x="5516868" y="4727034"/>
            <a:ext cx="1004634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Keys K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18" name="Google Shape;1518;p105"/>
          <p:cNvCxnSpPr/>
          <p:nvPr/>
        </p:nvCxnSpPr>
        <p:spPr>
          <a:xfrm flipH="1">
            <a:off x="5744458" y="5615708"/>
            <a:ext cx="1672343" cy="1"/>
          </a:xfrm>
          <a:prstGeom prst="straightConnector1">
            <a:avLst/>
          </a:prstGeom>
          <a:noFill/>
          <a:ln cap="flat" cmpd="sng" w="1587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519" name="Google Shape;1519;p105"/>
          <p:cNvSpPr txBox="1"/>
          <p:nvPr/>
        </p:nvSpPr>
        <p:spPr>
          <a:xfrm>
            <a:off x="4601373" y="5410522"/>
            <a:ext cx="1273747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Values V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0" name="Google Shape;1520;p105"/>
          <p:cNvSpPr txBox="1"/>
          <p:nvPr/>
        </p:nvSpPr>
        <p:spPr>
          <a:xfrm>
            <a:off x="690600" y="1621061"/>
            <a:ext cx="6725700" cy="30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US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 attention function can be described as mapping a </a:t>
            </a:r>
            <a:r>
              <a:rPr b="1" i="0" lang="en-US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query</a:t>
            </a:r>
            <a:r>
              <a:rPr b="0" i="0" lang="en-US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and a set of </a:t>
            </a:r>
            <a:r>
              <a:rPr b="1" i="0" lang="en-US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key-value pairs</a:t>
            </a:r>
            <a:r>
              <a:rPr b="0" i="0" lang="en-US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to an output, where the query, keys, values, and output are </a:t>
            </a:r>
            <a:r>
              <a:rPr b="1" i="0" lang="en-US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all vectors</a:t>
            </a:r>
            <a:r>
              <a:rPr b="0" i="0" lang="en-US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The output is computed as a weighted sum of the values, where the weight assigned to each value is computed by a </a:t>
            </a:r>
            <a:r>
              <a:rPr b="1" i="0" lang="en-US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compatibility function</a:t>
            </a:r>
            <a:r>
              <a:rPr b="0" i="0" lang="en-US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of the query with the</a:t>
            </a:r>
            <a:br>
              <a:rPr b="0" i="0" lang="en-US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corresponding key.</a:t>
            </a:r>
            <a:endParaRPr b="0" i="0" sz="2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US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b="0" i="1" lang="en-US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Vaswani et al., 2017</a:t>
            </a:r>
            <a:r>
              <a:rPr b="0" i="0" lang="en-US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 </a:t>
            </a:r>
            <a:endParaRPr b="0" i="0" sz="2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1" name="Google Shape;1521;p105"/>
          <p:cNvSpPr txBox="1"/>
          <p:nvPr/>
        </p:nvSpPr>
        <p:spPr>
          <a:xfrm>
            <a:off x="415589" y="4415404"/>
            <a:ext cx="39579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Dot product </a:t>
            </a: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 a compatibility function works quite well!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22" name="Google Shape;1522;p105"/>
          <p:cNvCxnSpPr>
            <a:stCxn id="1523" idx="0"/>
          </p:cNvCxnSpPr>
          <p:nvPr/>
        </p:nvCxnSpPr>
        <p:spPr>
          <a:xfrm flipH="1" rot="10800000">
            <a:off x="3376750" y="3492150"/>
            <a:ext cx="5121300" cy="1802700"/>
          </a:xfrm>
          <a:prstGeom prst="straightConnector1">
            <a:avLst/>
          </a:prstGeom>
          <a:noFill/>
          <a:ln cap="flat" cmpd="sng" w="15875">
            <a:solidFill>
              <a:srgbClr val="FF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524" name="Google Shape;1524;p105"/>
          <p:cNvSpPr txBox="1"/>
          <p:nvPr/>
        </p:nvSpPr>
        <p:spPr>
          <a:xfrm>
            <a:off x="667444" y="6398576"/>
            <a:ext cx="10518939" cy="2974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</a:pPr>
            <a:r>
              <a:rPr b="0" i="0" lang="en-US" sz="133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Figures have been taken from Chris Dyer’s presentation, available at </a:t>
            </a:r>
            <a:r>
              <a:rPr b="0" i="0" lang="en-US" sz="1333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http://demo.clab.cs.cmu.edu/cdyer/lxmls-seq-attn.pdf</a:t>
            </a:r>
            <a:endParaRPr b="0" i="0" sz="1333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5" name="Google Shape;1525;p105"/>
          <p:cNvSpPr txBox="1"/>
          <p:nvPr>
            <p:ph idx="12" type="sldNum"/>
          </p:nvPr>
        </p:nvSpPr>
        <p:spPr>
          <a:xfrm>
            <a:off x="10415352" y="6217625"/>
            <a:ext cx="16128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154</a:t>
            </a:r>
            <a:endParaRPr/>
          </a:p>
        </p:txBody>
      </p:sp>
      <p:sp>
        <p:nvSpPr>
          <p:cNvPr id="1523" name="Google Shape;1523;p105"/>
          <p:cNvSpPr txBox="1"/>
          <p:nvPr/>
        </p:nvSpPr>
        <p:spPr>
          <a:xfrm>
            <a:off x="232000" y="5294850"/>
            <a:ext cx="62895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Adaptive representation in every step </a:t>
            </a:r>
            <a:r>
              <a:rPr b="1" i="0" lang="en-US" sz="19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t</a:t>
            </a:r>
            <a:endParaRPr b="1" i="0" sz="19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26" name="Google Shape;1526;p105"/>
          <p:cNvCxnSpPr/>
          <p:nvPr/>
        </p:nvCxnSpPr>
        <p:spPr>
          <a:xfrm flipH="1" rot="10800000">
            <a:off x="6880750" y="3513150"/>
            <a:ext cx="2258100" cy="556500"/>
          </a:xfrm>
          <a:prstGeom prst="straightConnector1">
            <a:avLst/>
          </a:prstGeom>
          <a:noFill/>
          <a:ln cap="flat" cmpd="sng" w="15875">
            <a:solidFill>
              <a:srgbClr val="FF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527" name="Google Shape;1527;p105"/>
          <p:cNvCxnSpPr/>
          <p:nvPr/>
        </p:nvCxnSpPr>
        <p:spPr>
          <a:xfrm flipH="1" rot="10800000">
            <a:off x="6891250" y="3460650"/>
            <a:ext cx="3024600" cy="630000"/>
          </a:xfrm>
          <a:prstGeom prst="straightConnector1">
            <a:avLst/>
          </a:prstGeom>
          <a:noFill/>
          <a:ln cap="flat" cmpd="sng" w="15875">
            <a:solidFill>
              <a:srgbClr val="FF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528" name="Google Shape;1528;p105"/>
          <p:cNvCxnSpPr/>
          <p:nvPr/>
        </p:nvCxnSpPr>
        <p:spPr>
          <a:xfrm flipH="1" rot="10800000">
            <a:off x="6933275" y="3471150"/>
            <a:ext cx="3623400" cy="598500"/>
          </a:xfrm>
          <a:prstGeom prst="straightConnector1">
            <a:avLst/>
          </a:prstGeom>
          <a:noFill/>
          <a:ln cap="flat" cmpd="sng" w="15875">
            <a:solidFill>
              <a:srgbClr val="FF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529" name="Google Shape;1529;p105"/>
          <p:cNvCxnSpPr/>
          <p:nvPr/>
        </p:nvCxnSpPr>
        <p:spPr>
          <a:xfrm flipH="1" rot="10800000">
            <a:off x="6901750" y="3428850"/>
            <a:ext cx="4326900" cy="661800"/>
          </a:xfrm>
          <a:prstGeom prst="straightConnector1">
            <a:avLst/>
          </a:prstGeom>
          <a:noFill/>
          <a:ln cap="flat" cmpd="sng" w="15875">
            <a:solidFill>
              <a:srgbClr val="FF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graphicFrame>
        <p:nvGraphicFramePr>
          <p:cNvPr id="1530" name="Google Shape;1530;p105"/>
          <p:cNvGraphicFramePr/>
          <p:nvPr/>
        </p:nvGraphicFramePr>
        <p:xfrm>
          <a:off x="842463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{E2A70BE9-4923-4DBF-B1AD-9856350866EA}</a:tableStyleId>
              </a:tblPr>
              <a:tblGrid>
                <a:gridCol w="1592700"/>
                <a:gridCol w="1049725"/>
                <a:gridCol w="938675"/>
                <a:gridCol w="2012175"/>
                <a:gridCol w="1210150"/>
                <a:gridCol w="1111375"/>
                <a:gridCol w="2592275"/>
              </a:tblGrid>
              <a:tr h="3976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/>
                        <a:t>Why do we need RNN</a:t>
                      </a:r>
                      <a:endParaRPr sz="10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chemeClr val="dk1"/>
                          </a:solidFill>
                        </a:rPr>
                        <a:t>Simple RNNs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-US" sz="900" u="none" cap="none" strike="noStrike">
                          <a:solidFill>
                            <a:schemeClr val="dk1"/>
                          </a:solidFill>
                        </a:rPr>
                        <a:t>Attention</a:t>
                      </a:r>
                      <a:endParaRPr b="1"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How to derive gradients for RNNs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Better RNNs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Transformers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Pre-trained Language Representation Models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900"/>
                                        <p:tgtEl>
                                          <p:spTgt spid="15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4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5" name="Google Shape;1535;p10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7800" y="1563415"/>
            <a:ext cx="11003280" cy="3520244"/>
          </a:xfrm>
          <a:prstGeom prst="rect">
            <a:avLst/>
          </a:prstGeom>
          <a:noFill/>
          <a:ln>
            <a:noFill/>
          </a:ln>
        </p:spPr>
      </p:pic>
      <p:sp>
        <p:nvSpPr>
          <p:cNvPr id="1536" name="Google Shape;1536;p106"/>
          <p:cNvSpPr txBox="1"/>
          <p:nvPr>
            <p:ph idx="4294967295"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/>
              <a:t>What happens to gradients?</a:t>
            </a:r>
            <a:endParaRPr/>
          </a:p>
        </p:txBody>
      </p:sp>
      <p:sp>
        <p:nvSpPr>
          <p:cNvPr id="1537" name="Google Shape;1537;p106"/>
          <p:cNvSpPr/>
          <p:nvPr/>
        </p:nvSpPr>
        <p:spPr>
          <a:xfrm>
            <a:off x="1032952" y="1845529"/>
            <a:ext cx="6096000" cy="83099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-9554" l="-798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Image" id="1538" name="Google Shape;1538;p10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608512" y="5290107"/>
            <a:ext cx="4378960" cy="1330099"/>
          </a:xfrm>
          <a:prstGeom prst="rect">
            <a:avLst/>
          </a:prstGeom>
          <a:noFill/>
          <a:ln>
            <a:noFill/>
          </a:ln>
        </p:spPr>
      </p:pic>
      <p:sp>
        <p:nvSpPr>
          <p:cNvPr id="1539" name="Google Shape;1539;p106"/>
          <p:cNvSpPr/>
          <p:nvPr/>
        </p:nvSpPr>
        <p:spPr>
          <a:xfrm>
            <a:off x="7558880" y="5266103"/>
            <a:ext cx="731600" cy="93472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0" name="Google Shape;1540;p106"/>
          <p:cNvSpPr/>
          <p:nvPr/>
        </p:nvSpPr>
        <p:spPr>
          <a:xfrm>
            <a:off x="3349352" y="5266102"/>
            <a:ext cx="3630568" cy="1330097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1" name="Google Shape;1541;p106"/>
          <p:cNvSpPr/>
          <p:nvPr/>
        </p:nvSpPr>
        <p:spPr>
          <a:xfrm>
            <a:off x="3087435" y="3206427"/>
            <a:ext cx="343197" cy="689053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2" name="Google Shape;1542;p106"/>
          <p:cNvSpPr/>
          <p:nvPr/>
        </p:nvSpPr>
        <p:spPr>
          <a:xfrm>
            <a:off x="5779835" y="3182684"/>
            <a:ext cx="343197" cy="689053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3" name="Google Shape;1543;p106"/>
          <p:cNvSpPr/>
          <p:nvPr/>
        </p:nvSpPr>
        <p:spPr>
          <a:xfrm>
            <a:off x="8438307" y="3182684"/>
            <a:ext cx="343197" cy="689053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4" name="Google Shape;1544;p106"/>
          <p:cNvSpPr/>
          <p:nvPr/>
        </p:nvSpPr>
        <p:spPr>
          <a:xfrm>
            <a:off x="9483368" y="3429000"/>
            <a:ext cx="343197" cy="32004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5" name="Google Shape;1545;p106"/>
          <p:cNvSpPr txBox="1"/>
          <p:nvPr/>
        </p:nvSpPr>
        <p:spPr>
          <a:xfrm>
            <a:off x="667444" y="6398576"/>
            <a:ext cx="10518939" cy="2974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</a:pPr>
            <a:r>
              <a:rPr b="0" i="0" lang="en-US" sz="133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Figures have been taken from Chris Dyer’s presentation, available at </a:t>
            </a:r>
            <a:r>
              <a:rPr b="0" i="0" lang="en-US" sz="1333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6"/>
              </a:rPr>
              <a:t>http://demo.clab.cs.cmu.edu/cdyer/lxmls-seq-attn.pdf</a:t>
            </a:r>
            <a:endParaRPr b="0" i="0" sz="1333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6" name="Google Shape;1546;p106"/>
          <p:cNvSpPr txBox="1"/>
          <p:nvPr>
            <p:ph idx="12" type="sldNum"/>
          </p:nvPr>
        </p:nvSpPr>
        <p:spPr>
          <a:xfrm>
            <a:off x="10415352" y="6217625"/>
            <a:ext cx="16128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154</a:t>
            </a:r>
            <a:endParaRPr/>
          </a:p>
        </p:txBody>
      </p:sp>
      <p:graphicFrame>
        <p:nvGraphicFramePr>
          <p:cNvPr id="1547" name="Google Shape;1547;p106"/>
          <p:cNvGraphicFramePr/>
          <p:nvPr/>
        </p:nvGraphicFramePr>
        <p:xfrm>
          <a:off x="842463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{E2A70BE9-4923-4DBF-B1AD-9856350866EA}</a:tableStyleId>
              </a:tblPr>
              <a:tblGrid>
                <a:gridCol w="1592700"/>
                <a:gridCol w="1049725"/>
                <a:gridCol w="938675"/>
                <a:gridCol w="2012175"/>
                <a:gridCol w="1210150"/>
                <a:gridCol w="1111375"/>
                <a:gridCol w="2592275"/>
              </a:tblGrid>
              <a:tr h="3976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/>
                        <a:t>Why do we need RNN</a:t>
                      </a:r>
                      <a:endParaRPr sz="10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chemeClr val="dk1"/>
                          </a:solidFill>
                        </a:rPr>
                        <a:t>Simple RNNs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chemeClr val="dk1"/>
                          </a:solidFill>
                        </a:rPr>
                        <a:t>Attention</a:t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-US" sz="900" u="none" cap="none" strike="noStrike"/>
                        <a:t>How to derive gradients for RNNs</a:t>
                      </a:r>
                      <a:endParaRPr b="1"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Better RNNs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Transformers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Pre-trained Language Representation Models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1" name="Shape 1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2" name="Google Shape;1552;p10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7800" y="1563415"/>
            <a:ext cx="11003280" cy="3520244"/>
          </a:xfrm>
          <a:prstGeom prst="rect">
            <a:avLst/>
          </a:prstGeom>
          <a:noFill/>
          <a:ln>
            <a:noFill/>
          </a:ln>
        </p:spPr>
      </p:pic>
      <p:sp>
        <p:nvSpPr>
          <p:cNvPr id="1553" name="Google Shape;1553;p107"/>
          <p:cNvSpPr txBox="1"/>
          <p:nvPr>
            <p:ph idx="4294967295"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/>
              <a:t>What happens to gradients?</a:t>
            </a:r>
            <a:endParaRPr/>
          </a:p>
        </p:txBody>
      </p:sp>
      <p:sp>
        <p:nvSpPr>
          <p:cNvPr id="1554" name="Google Shape;1554;p107"/>
          <p:cNvSpPr/>
          <p:nvPr/>
        </p:nvSpPr>
        <p:spPr>
          <a:xfrm>
            <a:off x="1032952" y="1845529"/>
            <a:ext cx="6096000" cy="83099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-9554" l="-798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Image" id="1555" name="Google Shape;1555;p10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608512" y="5290107"/>
            <a:ext cx="4378960" cy="1330099"/>
          </a:xfrm>
          <a:prstGeom prst="rect">
            <a:avLst/>
          </a:prstGeom>
          <a:noFill/>
          <a:ln>
            <a:noFill/>
          </a:ln>
        </p:spPr>
      </p:pic>
      <p:sp>
        <p:nvSpPr>
          <p:cNvPr id="1556" name="Google Shape;1556;p107"/>
          <p:cNvSpPr/>
          <p:nvPr/>
        </p:nvSpPr>
        <p:spPr>
          <a:xfrm>
            <a:off x="7558880" y="5266103"/>
            <a:ext cx="731600" cy="93472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7" name="Google Shape;1557;p107"/>
          <p:cNvSpPr/>
          <p:nvPr/>
        </p:nvSpPr>
        <p:spPr>
          <a:xfrm>
            <a:off x="2723604" y="5266104"/>
            <a:ext cx="3630568" cy="1330097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8" name="Google Shape;1558;p107"/>
          <p:cNvSpPr/>
          <p:nvPr/>
        </p:nvSpPr>
        <p:spPr>
          <a:xfrm>
            <a:off x="3087435" y="3206427"/>
            <a:ext cx="343197" cy="689053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9" name="Google Shape;1559;p107"/>
          <p:cNvSpPr/>
          <p:nvPr/>
        </p:nvSpPr>
        <p:spPr>
          <a:xfrm>
            <a:off x="5779835" y="3182684"/>
            <a:ext cx="343197" cy="689053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0" name="Google Shape;1560;p107"/>
          <p:cNvSpPr/>
          <p:nvPr/>
        </p:nvSpPr>
        <p:spPr>
          <a:xfrm>
            <a:off x="8438307" y="3182684"/>
            <a:ext cx="343197" cy="689053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1" name="Google Shape;1561;p107"/>
          <p:cNvSpPr txBox="1"/>
          <p:nvPr/>
        </p:nvSpPr>
        <p:spPr>
          <a:xfrm>
            <a:off x="667444" y="6398576"/>
            <a:ext cx="10518939" cy="2974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</a:pPr>
            <a:r>
              <a:rPr b="0" i="0" lang="en-US" sz="133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Figures have been taken from Chris Dyer’s presentation, available at </a:t>
            </a:r>
            <a:r>
              <a:rPr b="0" i="0" lang="en-US" sz="1333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6"/>
              </a:rPr>
              <a:t>http://demo.clab.cs.cmu.edu/cdyer/lxmls-seq-attn.pdf</a:t>
            </a:r>
            <a:endParaRPr b="0" i="0" sz="1333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2" name="Google Shape;1562;p107"/>
          <p:cNvSpPr txBox="1"/>
          <p:nvPr>
            <p:ph idx="12" type="sldNum"/>
          </p:nvPr>
        </p:nvSpPr>
        <p:spPr>
          <a:xfrm>
            <a:off x="10415352" y="6217625"/>
            <a:ext cx="16128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154</a:t>
            </a:r>
            <a:endParaRPr/>
          </a:p>
        </p:txBody>
      </p:sp>
      <p:graphicFrame>
        <p:nvGraphicFramePr>
          <p:cNvPr id="1563" name="Google Shape;1563;p107"/>
          <p:cNvGraphicFramePr/>
          <p:nvPr/>
        </p:nvGraphicFramePr>
        <p:xfrm>
          <a:off x="842463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{E2A70BE9-4923-4DBF-B1AD-9856350866EA}</a:tableStyleId>
              </a:tblPr>
              <a:tblGrid>
                <a:gridCol w="1592700"/>
                <a:gridCol w="1049725"/>
                <a:gridCol w="938675"/>
                <a:gridCol w="2012175"/>
                <a:gridCol w="1210150"/>
                <a:gridCol w="1111375"/>
                <a:gridCol w="2592275"/>
              </a:tblGrid>
              <a:tr h="3976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/>
                        <a:t>Why do we need RNN</a:t>
                      </a:r>
                      <a:endParaRPr sz="10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chemeClr val="dk1"/>
                          </a:solidFill>
                        </a:rPr>
                        <a:t>Simple RNNs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chemeClr val="dk1"/>
                          </a:solidFill>
                        </a:rPr>
                        <a:t>Attention</a:t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-US" sz="900" u="none" cap="none" strike="noStrike"/>
                        <a:t>How to derive gradients for RNNs</a:t>
                      </a:r>
                      <a:endParaRPr b="1"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Better RNNs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Transformers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Pre-trained Language Representation Models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7" name="Shape 1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8" name="Google Shape;1568;p10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7800" y="1563415"/>
            <a:ext cx="11003280" cy="3520244"/>
          </a:xfrm>
          <a:prstGeom prst="rect">
            <a:avLst/>
          </a:prstGeom>
          <a:noFill/>
          <a:ln>
            <a:noFill/>
          </a:ln>
        </p:spPr>
      </p:pic>
      <p:sp>
        <p:nvSpPr>
          <p:cNvPr id="1569" name="Google Shape;1569;p108"/>
          <p:cNvSpPr txBox="1"/>
          <p:nvPr>
            <p:ph idx="4294967295"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/>
              <a:t>What happens to gradients?</a:t>
            </a:r>
            <a:endParaRPr/>
          </a:p>
        </p:txBody>
      </p:sp>
      <p:sp>
        <p:nvSpPr>
          <p:cNvPr id="1570" name="Google Shape;1570;p108"/>
          <p:cNvSpPr/>
          <p:nvPr/>
        </p:nvSpPr>
        <p:spPr>
          <a:xfrm>
            <a:off x="1032952" y="1845529"/>
            <a:ext cx="6096000" cy="83099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-9554" l="-798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Image" id="1571" name="Google Shape;1571;p10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608512" y="5290107"/>
            <a:ext cx="4378960" cy="1330099"/>
          </a:xfrm>
          <a:prstGeom prst="rect">
            <a:avLst/>
          </a:prstGeom>
          <a:noFill/>
          <a:ln>
            <a:noFill/>
          </a:ln>
        </p:spPr>
      </p:pic>
      <p:sp>
        <p:nvSpPr>
          <p:cNvPr id="1572" name="Google Shape;1572;p108"/>
          <p:cNvSpPr/>
          <p:nvPr/>
        </p:nvSpPr>
        <p:spPr>
          <a:xfrm>
            <a:off x="7558880" y="5266103"/>
            <a:ext cx="731600" cy="93472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3" name="Google Shape;1573;p108"/>
          <p:cNvSpPr/>
          <p:nvPr/>
        </p:nvSpPr>
        <p:spPr>
          <a:xfrm>
            <a:off x="2149267" y="5083660"/>
            <a:ext cx="3630568" cy="1330097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4" name="Google Shape;1574;p108"/>
          <p:cNvSpPr/>
          <p:nvPr/>
        </p:nvSpPr>
        <p:spPr>
          <a:xfrm>
            <a:off x="3087435" y="3206427"/>
            <a:ext cx="343197" cy="689053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5" name="Google Shape;1575;p108"/>
          <p:cNvSpPr/>
          <p:nvPr/>
        </p:nvSpPr>
        <p:spPr>
          <a:xfrm>
            <a:off x="5779835" y="3182684"/>
            <a:ext cx="343197" cy="689053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6" name="Google Shape;1576;p108"/>
          <p:cNvSpPr/>
          <p:nvPr/>
        </p:nvSpPr>
        <p:spPr>
          <a:xfrm>
            <a:off x="3034605" y="6026574"/>
            <a:ext cx="3630568" cy="1330097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7" name="Google Shape;1577;p108"/>
          <p:cNvSpPr txBox="1"/>
          <p:nvPr/>
        </p:nvSpPr>
        <p:spPr>
          <a:xfrm>
            <a:off x="667444" y="6398576"/>
            <a:ext cx="10518939" cy="2974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</a:pPr>
            <a:r>
              <a:rPr b="0" i="0" lang="en-US" sz="133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Figures have been taken from Chris Dyer’s presentation, available at </a:t>
            </a:r>
            <a:r>
              <a:rPr b="0" i="0" lang="en-US" sz="1333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6"/>
              </a:rPr>
              <a:t>http://demo.clab.cs.cmu.edu/cdyer/lxmls-seq-attn.pdf</a:t>
            </a:r>
            <a:endParaRPr b="0" i="0" sz="1333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8" name="Google Shape;1578;p108"/>
          <p:cNvSpPr txBox="1"/>
          <p:nvPr>
            <p:ph idx="12" type="sldNum"/>
          </p:nvPr>
        </p:nvSpPr>
        <p:spPr>
          <a:xfrm>
            <a:off x="10415352" y="6217625"/>
            <a:ext cx="16128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154</a:t>
            </a:r>
            <a:endParaRPr/>
          </a:p>
        </p:txBody>
      </p:sp>
      <p:graphicFrame>
        <p:nvGraphicFramePr>
          <p:cNvPr id="1579" name="Google Shape;1579;p108"/>
          <p:cNvGraphicFramePr/>
          <p:nvPr/>
        </p:nvGraphicFramePr>
        <p:xfrm>
          <a:off x="842463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{E2A70BE9-4923-4DBF-B1AD-9856350866EA}</a:tableStyleId>
              </a:tblPr>
              <a:tblGrid>
                <a:gridCol w="1592700"/>
                <a:gridCol w="1049725"/>
                <a:gridCol w="938675"/>
                <a:gridCol w="2012175"/>
                <a:gridCol w="1210150"/>
                <a:gridCol w="1111375"/>
                <a:gridCol w="2592275"/>
              </a:tblGrid>
              <a:tr h="3976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/>
                        <a:t>Why do we need RNN</a:t>
                      </a:r>
                      <a:endParaRPr sz="10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chemeClr val="dk1"/>
                          </a:solidFill>
                        </a:rPr>
                        <a:t>Simple RNNs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chemeClr val="dk1"/>
                          </a:solidFill>
                        </a:rPr>
                        <a:t>Attention</a:t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-US" sz="900" u="none" cap="none" strike="noStrike"/>
                        <a:t>How to derive gradients for RNNs</a:t>
                      </a:r>
                      <a:endParaRPr b="1"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Better RNNs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Transformers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Pre-trained Language Representation Models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3" name="Shape 1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4" name="Google Shape;1584;p10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7800" y="1563415"/>
            <a:ext cx="11003280" cy="3520244"/>
          </a:xfrm>
          <a:prstGeom prst="rect">
            <a:avLst/>
          </a:prstGeom>
          <a:noFill/>
          <a:ln>
            <a:noFill/>
          </a:ln>
        </p:spPr>
      </p:pic>
      <p:sp>
        <p:nvSpPr>
          <p:cNvPr id="1585" name="Google Shape;1585;p109"/>
          <p:cNvSpPr txBox="1"/>
          <p:nvPr>
            <p:ph idx="4294967295"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/>
              <a:t>What happens to gradients?</a:t>
            </a:r>
            <a:endParaRPr/>
          </a:p>
        </p:txBody>
      </p:sp>
      <p:sp>
        <p:nvSpPr>
          <p:cNvPr id="1586" name="Google Shape;1586;p109"/>
          <p:cNvSpPr/>
          <p:nvPr/>
        </p:nvSpPr>
        <p:spPr>
          <a:xfrm>
            <a:off x="1032952" y="1845529"/>
            <a:ext cx="6096000" cy="83099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-9554" l="-798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Image" id="1587" name="Google Shape;1587;p10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608512" y="5290107"/>
            <a:ext cx="4378960" cy="1330099"/>
          </a:xfrm>
          <a:prstGeom prst="rect">
            <a:avLst/>
          </a:prstGeom>
          <a:noFill/>
          <a:ln>
            <a:noFill/>
          </a:ln>
        </p:spPr>
      </p:pic>
      <p:sp>
        <p:nvSpPr>
          <p:cNvPr id="1588" name="Google Shape;1588;p109"/>
          <p:cNvSpPr/>
          <p:nvPr/>
        </p:nvSpPr>
        <p:spPr>
          <a:xfrm>
            <a:off x="7558880" y="5266103"/>
            <a:ext cx="731600" cy="93472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9" name="Google Shape;1589;p109"/>
          <p:cNvSpPr/>
          <p:nvPr/>
        </p:nvSpPr>
        <p:spPr>
          <a:xfrm>
            <a:off x="1506275" y="5155077"/>
            <a:ext cx="3630568" cy="1330097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0" name="Google Shape;1590;p109"/>
          <p:cNvSpPr/>
          <p:nvPr/>
        </p:nvSpPr>
        <p:spPr>
          <a:xfrm>
            <a:off x="3087435" y="3206427"/>
            <a:ext cx="343197" cy="689053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1" name="Google Shape;1591;p109"/>
          <p:cNvSpPr/>
          <p:nvPr/>
        </p:nvSpPr>
        <p:spPr>
          <a:xfrm>
            <a:off x="3034605" y="6026574"/>
            <a:ext cx="3630568" cy="1330097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2" name="Google Shape;1592;p109"/>
          <p:cNvSpPr txBox="1"/>
          <p:nvPr/>
        </p:nvSpPr>
        <p:spPr>
          <a:xfrm>
            <a:off x="667444" y="6398576"/>
            <a:ext cx="10518939" cy="2974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</a:pPr>
            <a:r>
              <a:rPr b="0" i="0" lang="en-US" sz="133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Figures have been taken from Chris Dyer’s presentation, available at </a:t>
            </a:r>
            <a:r>
              <a:rPr b="0" i="0" lang="en-US" sz="1333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6"/>
              </a:rPr>
              <a:t>http://demo.clab.cs.cmu.edu/cdyer/lxmls-seq-attn.pdf</a:t>
            </a:r>
            <a:endParaRPr b="0" i="0" sz="1333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3" name="Google Shape;1593;p109"/>
          <p:cNvSpPr txBox="1"/>
          <p:nvPr>
            <p:ph idx="12" type="sldNum"/>
          </p:nvPr>
        </p:nvSpPr>
        <p:spPr>
          <a:xfrm>
            <a:off x="10415352" y="6217625"/>
            <a:ext cx="16128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154</a:t>
            </a:r>
            <a:endParaRPr/>
          </a:p>
        </p:txBody>
      </p:sp>
      <p:graphicFrame>
        <p:nvGraphicFramePr>
          <p:cNvPr id="1594" name="Google Shape;1594;p109"/>
          <p:cNvGraphicFramePr/>
          <p:nvPr/>
        </p:nvGraphicFramePr>
        <p:xfrm>
          <a:off x="842463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{E2A70BE9-4923-4DBF-B1AD-9856350866EA}</a:tableStyleId>
              </a:tblPr>
              <a:tblGrid>
                <a:gridCol w="1592700"/>
                <a:gridCol w="1049725"/>
                <a:gridCol w="938675"/>
                <a:gridCol w="2012175"/>
                <a:gridCol w="1210150"/>
                <a:gridCol w="1111375"/>
                <a:gridCol w="2592275"/>
              </a:tblGrid>
              <a:tr h="3976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/>
                        <a:t>Why do we need RNN</a:t>
                      </a:r>
                      <a:endParaRPr sz="10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chemeClr val="dk1"/>
                          </a:solidFill>
                        </a:rPr>
                        <a:t>Simple RNNs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chemeClr val="dk1"/>
                          </a:solidFill>
                        </a:rPr>
                        <a:t>Attention</a:t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-US" sz="900" u="none" cap="none" strike="noStrike"/>
                        <a:t>How to derive gradients for RNNs</a:t>
                      </a:r>
                      <a:endParaRPr b="1"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Better RNNs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Transformers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Pre-trained Language Representation Models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1"/>
          <p:cNvSpPr txBox="1"/>
          <p:nvPr>
            <p:ph idx="4294967295"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/>
              <a:t>Common Terminology in ML</a:t>
            </a:r>
            <a:endParaRPr/>
          </a:p>
        </p:txBody>
      </p:sp>
      <p:sp>
        <p:nvSpPr>
          <p:cNvPr id="182" name="Google Shape;182;p11"/>
          <p:cNvSpPr txBox="1"/>
          <p:nvPr>
            <p:ph idx="12" type="sldNum"/>
          </p:nvPr>
        </p:nvSpPr>
        <p:spPr>
          <a:xfrm>
            <a:off x="10415352" y="6217625"/>
            <a:ext cx="16128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154</a:t>
            </a:r>
            <a:endParaRPr/>
          </a:p>
        </p:txBody>
      </p:sp>
      <p:sp>
        <p:nvSpPr>
          <p:cNvPr id="183" name="Google Shape;183;p11"/>
          <p:cNvSpPr txBox="1"/>
          <p:nvPr/>
        </p:nvSpPr>
        <p:spPr>
          <a:xfrm>
            <a:off x="873425" y="1570100"/>
            <a:ext cx="6049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11"/>
          <p:cNvSpPr txBox="1"/>
          <p:nvPr>
            <p:ph idx="4294967295" type="body"/>
          </p:nvPr>
        </p:nvSpPr>
        <p:spPr>
          <a:xfrm>
            <a:off x="415650" y="1509658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Char char="•"/>
            </a:pPr>
            <a:r>
              <a:rPr b="1" lang="en-US" sz="2300"/>
              <a:t>Sparse matrix</a:t>
            </a:r>
            <a:r>
              <a:rPr lang="en-US" sz="2300"/>
              <a:t> — matrix in which most of the elements are zero</a:t>
            </a:r>
            <a:endParaRPr sz="23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300"/>
          </a:p>
        </p:txBody>
      </p:sp>
      <p:graphicFrame>
        <p:nvGraphicFramePr>
          <p:cNvPr id="185" name="Google Shape;185;p11"/>
          <p:cNvGraphicFramePr/>
          <p:nvPr/>
        </p:nvGraphicFramePr>
        <p:xfrm>
          <a:off x="17425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{E2A70BE9-4923-4DBF-B1AD-9856350866EA}</a:tableStyleId>
              </a:tblPr>
              <a:tblGrid>
                <a:gridCol w="1480425"/>
                <a:gridCol w="1608000"/>
                <a:gridCol w="1352825"/>
                <a:gridCol w="1480425"/>
                <a:gridCol w="1480425"/>
                <a:gridCol w="1480425"/>
                <a:gridCol w="1480425"/>
                <a:gridCol w="1480425"/>
              </a:tblGrid>
              <a:tr h="414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en-US" sz="1000" u="none" cap="none" strike="noStrike"/>
                        <a:t>Terminology</a:t>
                      </a:r>
                      <a:endParaRPr b="1" sz="10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Connections to other research areas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Common NLP problems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Pre-processing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Naïve methods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Sparse Representations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Dense Representations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Sub-word representations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pic>
        <p:nvPicPr>
          <p:cNvPr id="186" name="Google Shape;186;p11"/>
          <p:cNvPicPr preferRelativeResize="0"/>
          <p:nvPr/>
        </p:nvPicPr>
        <p:blipFill rotWithShape="1">
          <a:blip r:embed="rId3">
            <a:alphaModFix/>
          </a:blip>
          <a:srcRect b="14133" l="9219" r="57625" t="28438"/>
          <a:stretch/>
        </p:blipFill>
        <p:spPr>
          <a:xfrm>
            <a:off x="938500" y="2468525"/>
            <a:ext cx="3631749" cy="3539300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11"/>
          <p:cNvSpPr txBox="1"/>
          <p:nvPr/>
        </p:nvSpPr>
        <p:spPr>
          <a:xfrm>
            <a:off x="8435100" y="6007825"/>
            <a:ext cx="215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Image source: </a:t>
            </a:r>
            <a:r>
              <a:rPr b="0" i="0" lang="en-US" sz="1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TU Berlin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8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9" name="Google Shape;1599;p1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7800" y="1563415"/>
            <a:ext cx="11003280" cy="3520244"/>
          </a:xfrm>
          <a:prstGeom prst="rect">
            <a:avLst/>
          </a:prstGeom>
          <a:noFill/>
          <a:ln>
            <a:noFill/>
          </a:ln>
        </p:spPr>
      </p:pic>
      <p:sp>
        <p:nvSpPr>
          <p:cNvPr id="1600" name="Google Shape;1600;p110"/>
          <p:cNvSpPr txBox="1"/>
          <p:nvPr>
            <p:ph idx="4294967295"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/>
              <a:t>What happens to gradients?</a:t>
            </a:r>
            <a:endParaRPr/>
          </a:p>
        </p:txBody>
      </p:sp>
      <p:sp>
        <p:nvSpPr>
          <p:cNvPr id="1601" name="Google Shape;1601;p110"/>
          <p:cNvSpPr/>
          <p:nvPr/>
        </p:nvSpPr>
        <p:spPr>
          <a:xfrm>
            <a:off x="1032952" y="1845529"/>
            <a:ext cx="6096000" cy="83099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-9554" l="-798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Image" id="1602" name="Google Shape;1602;p1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608512" y="5290107"/>
            <a:ext cx="4378960" cy="1330099"/>
          </a:xfrm>
          <a:prstGeom prst="rect">
            <a:avLst/>
          </a:prstGeom>
          <a:noFill/>
          <a:ln>
            <a:noFill/>
          </a:ln>
        </p:spPr>
      </p:pic>
      <p:sp>
        <p:nvSpPr>
          <p:cNvPr id="1603" name="Google Shape;1603;p110"/>
          <p:cNvSpPr/>
          <p:nvPr/>
        </p:nvSpPr>
        <p:spPr>
          <a:xfrm>
            <a:off x="7558880" y="5266103"/>
            <a:ext cx="731600" cy="93472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4" name="Google Shape;1604;p110"/>
          <p:cNvSpPr/>
          <p:nvPr/>
        </p:nvSpPr>
        <p:spPr>
          <a:xfrm>
            <a:off x="916313" y="5107664"/>
            <a:ext cx="3630568" cy="1330097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5" name="Google Shape;1605;p110"/>
          <p:cNvSpPr/>
          <p:nvPr/>
        </p:nvSpPr>
        <p:spPr>
          <a:xfrm>
            <a:off x="3034605" y="6026574"/>
            <a:ext cx="3630568" cy="1330097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6" name="Google Shape;1606;p110"/>
          <p:cNvSpPr txBox="1"/>
          <p:nvPr/>
        </p:nvSpPr>
        <p:spPr>
          <a:xfrm>
            <a:off x="667444" y="6398576"/>
            <a:ext cx="10518939" cy="2974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</a:pPr>
            <a:r>
              <a:rPr b="0" i="0" lang="en-US" sz="133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Figures have been taken from Chris Dyer’s presentation, available at </a:t>
            </a:r>
            <a:r>
              <a:rPr b="0" i="0" lang="en-US" sz="1333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6"/>
              </a:rPr>
              <a:t>http://demo.clab.cs.cmu.edu/cdyer/lxmls-seq-attn.pdf</a:t>
            </a:r>
            <a:endParaRPr b="0" i="0" sz="1333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7" name="Google Shape;1607;p110"/>
          <p:cNvSpPr txBox="1"/>
          <p:nvPr>
            <p:ph idx="12" type="sldNum"/>
          </p:nvPr>
        </p:nvSpPr>
        <p:spPr>
          <a:xfrm>
            <a:off x="10415352" y="6217625"/>
            <a:ext cx="16128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154</a:t>
            </a:r>
            <a:endParaRPr/>
          </a:p>
        </p:txBody>
      </p:sp>
      <p:graphicFrame>
        <p:nvGraphicFramePr>
          <p:cNvPr id="1608" name="Google Shape;1608;p110"/>
          <p:cNvGraphicFramePr/>
          <p:nvPr/>
        </p:nvGraphicFramePr>
        <p:xfrm>
          <a:off x="842463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{E2A70BE9-4923-4DBF-B1AD-9856350866EA}</a:tableStyleId>
              </a:tblPr>
              <a:tblGrid>
                <a:gridCol w="1592700"/>
                <a:gridCol w="1049725"/>
                <a:gridCol w="938675"/>
                <a:gridCol w="2012175"/>
                <a:gridCol w="1210150"/>
                <a:gridCol w="1111375"/>
                <a:gridCol w="2592275"/>
              </a:tblGrid>
              <a:tr h="3976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/>
                        <a:t>Why do we need RNN</a:t>
                      </a:r>
                      <a:endParaRPr sz="10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chemeClr val="dk1"/>
                          </a:solidFill>
                        </a:rPr>
                        <a:t>Simple RNNs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chemeClr val="dk1"/>
                          </a:solidFill>
                        </a:rPr>
                        <a:t>Attention</a:t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-US" sz="900" u="none" cap="none" strike="noStrike"/>
                        <a:t>How to derive gradients for RNNs</a:t>
                      </a:r>
                      <a:endParaRPr b="1"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Better RNNs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Transformers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Pre-trained Language Representation Models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2" name="Shape 1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3" name="Google Shape;1613;p1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7800" y="1563415"/>
            <a:ext cx="11003280" cy="3520244"/>
          </a:xfrm>
          <a:prstGeom prst="rect">
            <a:avLst/>
          </a:prstGeom>
          <a:noFill/>
          <a:ln>
            <a:noFill/>
          </a:ln>
        </p:spPr>
      </p:pic>
      <p:sp>
        <p:nvSpPr>
          <p:cNvPr id="1614" name="Google Shape;1614;p111"/>
          <p:cNvSpPr txBox="1"/>
          <p:nvPr>
            <p:ph idx="4294967295"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/>
              <a:t>What happens to gradients?</a:t>
            </a:r>
            <a:endParaRPr/>
          </a:p>
        </p:txBody>
      </p:sp>
      <p:sp>
        <p:nvSpPr>
          <p:cNvPr id="1615" name="Google Shape;1615;p111"/>
          <p:cNvSpPr/>
          <p:nvPr/>
        </p:nvSpPr>
        <p:spPr>
          <a:xfrm>
            <a:off x="1032952" y="1845529"/>
            <a:ext cx="6096000" cy="83099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-9554" l="-798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Image" id="1616" name="Google Shape;1616;p1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608512" y="5290107"/>
            <a:ext cx="4378960" cy="1330099"/>
          </a:xfrm>
          <a:prstGeom prst="rect">
            <a:avLst/>
          </a:prstGeom>
          <a:noFill/>
          <a:ln>
            <a:noFill/>
          </a:ln>
        </p:spPr>
      </p:pic>
      <p:sp>
        <p:nvSpPr>
          <p:cNvPr id="1617" name="Google Shape;1617;p111"/>
          <p:cNvSpPr/>
          <p:nvPr/>
        </p:nvSpPr>
        <p:spPr>
          <a:xfrm>
            <a:off x="7558880" y="5266103"/>
            <a:ext cx="731600" cy="93472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8" name="Google Shape;1618;p111"/>
          <p:cNvSpPr/>
          <p:nvPr/>
        </p:nvSpPr>
        <p:spPr>
          <a:xfrm>
            <a:off x="-102977" y="5155077"/>
            <a:ext cx="3630568" cy="1330097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9" name="Google Shape;1619;p111"/>
          <p:cNvSpPr/>
          <p:nvPr/>
        </p:nvSpPr>
        <p:spPr>
          <a:xfrm>
            <a:off x="3034605" y="6026574"/>
            <a:ext cx="3630568" cy="1330097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0" name="Google Shape;1620;p111"/>
          <p:cNvSpPr txBox="1"/>
          <p:nvPr/>
        </p:nvSpPr>
        <p:spPr>
          <a:xfrm>
            <a:off x="667444" y="6398576"/>
            <a:ext cx="10518939" cy="2974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</a:pPr>
            <a:r>
              <a:rPr b="0" i="0" lang="en-US" sz="133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Figures have been taken from Chris Dyer’s presentation, available at </a:t>
            </a:r>
            <a:r>
              <a:rPr b="0" i="0" lang="en-US" sz="1333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6"/>
              </a:rPr>
              <a:t>http://demo.clab.cs.cmu.edu/cdyer/lxmls-seq-attn.pdf</a:t>
            </a:r>
            <a:endParaRPr b="0" i="0" sz="1333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1" name="Google Shape;1621;p111"/>
          <p:cNvSpPr txBox="1"/>
          <p:nvPr>
            <p:ph idx="12" type="sldNum"/>
          </p:nvPr>
        </p:nvSpPr>
        <p:spPr>
          <a:xfrm>
            <a:off x="10415352" y="6217625"/>
            <a:ext cx="16128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154</a:t>
            </a:r>
            <a:endParaRPr/>
          </a:p>
        </p:txBody>
      </p:sp>
      <p:graphicFrame>
        <p:nvGraphicFramePr>
          <p:cNvPr id="1622" name="Google Shape;1622;p111"/>
          <p:cNvGraphicFramePr/>
          <p:nvPr/>
        </p:nvGraphicFramePr>
        <p:xfrm>
          <a:off x="842463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{E2A70BE9-4923-4DBF-B1AD-9856350866EA}</a:tableStyleId>
              </a:tblPr>
              <a:tblGrid>
                <a:gridCol w="1592700"/>
                <a:gridCol w="1049725"/>
                <a:gridCol w="938675"/>
                <a:gridCol w="2012175"/>
                <a:gridCol w="1210150"/>
                <a:gridCol w="1111375"/>
                <a:gridCol w="2592275"/>
              </a:tblGrid>
              <a:tr h="3976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/>
                        <a:t>Why do we need RNN</a:t>
                      </a:r>
                      <a:endParaRPr sz="10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chemeClr val="dk1"/>
                          </a:solidFill>
                        </a:rPr>
                        <a:t>Simple RNNs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chemeClr val="dk1"/>
                          </a:solidFill>
                        </a:rPr>
                        <a:t>Attention</a:t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-US" sz="900" u="none" cap="none" strike="noStrike"/>
                        <a:t>How to derive gradients for RNNs</a:t>
                      </a:r>
                      <a:endParaRPr b="1"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Better RNNs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Transformers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Pre-trained Language Representation Models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6" name="Shape 1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7" name="Google Shape;1627;p1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7800" y="1563415"/>
            <a:ext cx="11003280" cy="3520244"/>
          </a:xfrm>
          <a:prstGeom prst="rect">
            <a:avLst/>
          </a:prstGeom>
          <a:noFill/>
          <a:ln>
            <a:noFill/>
          </a:ln>
        </p:spPr>
      </p:pic>
      <p:sp>
        <p:nvSpPr>
          <p:cNvPr id="1628" name="Google Shape;1628;p112"/>
          <p:cNvSpPr txBox="1"/>
          <p:nvPr>
            <p:ph idx="4294967295"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/>
              <a:t>What happens to gradients?</a:t>
            </a:r>
            <a:endParaRPr/>
          </a:p>
        </p:txBody>
      </p:sp>
      <p:sp>
        <p:nvSpPr>
          <p:cNvPr id="1629" name="Google Shape;1629;p112"/>
          <p:cNvSpPr/>
          <p:nvPr/>
        </p:nvSpPr>
        <p:spPr>
          <a:xfrm>
            <a:off x="1032952" y="1845529"/>
            <a:ext cx="6096000" cy="83099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-9554" l="-798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Image" id="1630" name="Google Shape;1630;p1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608512" y="5290107"/>
            <a:ext cx="4378960" cy="1330099"/>
          </a:xfrm>
          <a:prstGeom prst="rect">
            <a:avLst/>
          </a:prstGeom>
          <a:noFill/>
          <a:ln>
            <a:noFill/>
          </a:ln>
        </p:spPr>
      </p:pic>
      <p:sp>
        <p:nvSpPr>
          <p:cNvPr id="1631" name="Google Shape;1631;p112"/>
          <p:cNvSpPr/>
          <p:nvPr/>
        </p:nvSpPr>
        <p:spPr>
          <a:xfrm>
            <a:off x="7558880" y="5266103"/>
            <a:ext cx="731600" cy="93472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2" name="Google Shape;1632;p112"/>
          <p:cNvSpPr txBox="1"/>
          <p:nvPr>
            <p:ph idx="12" type="sldNum"/>
          </p:nvPr>
        </p:nvSpPr>
        <p:spPr>
          <a:xfrm>
            <a:off x="10415352" y="6217625"/>
            <a:ext cx="16128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154</a:t>
            </a:r>
            <a:endParaRPr/>
          </a:p>
        </p:txBody>
      </p:sp>
      <p:graphicFrame>
        <p:nvGraphicFramePr>
          <p:cNvPr id="1633" name="Google Shape;1633;p112"/>
          <p:cNvGraphicFramePr/>
          <p:nvPr/>
        </p:nvGraphicFramePr>
        <p:xfrm>
          <a:off x="842463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{E2A70BE9-4923-4DBF-B1AD-9856350866EA}</a:tableStyleId>
              </a:tblPr>
              <a:tblGrid>
                <a:gridCol w="1592700"/>
                <a:gridCol w="1049725"/>
                <a:gridCol w="938675"/>
                <a:gridCol w="2012175"/>
                <a:gridCol w="1210150"/>
                <a:gridCol w="1111375"/>
                <a:gridCol w="2592275"/>
              </a:tblGrid>
              <a:tr h="3976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/>
                        <a:t>Why do we need RNN</a:t>
                      </a:r>
                      <a:endParaRPr sz="10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chemeClr val="dk1"/>
                          </a:solidFill>
                        </a:rPr>
                        <a:t>Simple RNNs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chemeClr val="dk1"/>
                          </a:solidFill>
                        </a:rPr>
                        <a:t>Attention</a:t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-US" sz="900" u="none" cap="none" strike="noStrike"/>
                        <a:t>How to derive gradients for RNNs</a:t>
                      </a:r>
                      <a:endParaRPr b="1"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Better RNNs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Transformers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Pre-trained Language Representation Models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7" name="Shape 1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" name="Google Shape;1638;p113"/>
          <p:cNvSpPr txBox="1"/>
          <p:nvPr>
            <p:ph idx="4294967295"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/>
              <a:t>Training Challenges</a:t>
            </a:r>
            <a:endParaRPr/>
          </a:p>
        </p:txBody>
      </p:sp>
      <p:sp>
        <p:nvSpPr>
          <p:cNvPr id="1639" name="Google Shape;1639;p113"/>
          <p:cNvSpPr txBox="1"/>
          <p:nvPr/>
        </p:nvSpPr>
        <p:spPr>
          <a:xfrm>
            <a:off x="667444" y="6398576"/>
            <a:ext cx="10518939" cy="2974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</a:pPr>
            <a:r>
              <a:rPr b="0" i="0" lang="en-US" sz="133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Figures have been taken from Chris Dyer’s presentation, available at </a:t>
            </a:r>
            <a:r>
              <a:rPr b="0" i="0" lang="en-US" sz="1333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http://demo.clab.cs.cmu.edu/cdyer/lxmls-seq-attn.pdf</a:t>
            </a:r>
            <a:endParaRPr b="0" i="0" sz="1333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mage" id="1640" name="Google Shape;1640;p1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43000" y="1639118"/>
            <a:ext cx="3391365" cy="11586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1" name="Google Shape;1641;p1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66800" y="2985039"/>
            <a:ext cx="4419600" cy="1075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2" name="Google Shape;1642;p11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66801" y="4060237"/>
            <a:ext cx="2874433" cy="91981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43" name="Google Shape;1643;p113"/>
          <p:cNvCxnSpPr/>
          <p:nvPr/>
        </p:nvCxnSpPr>
        <p:spPr>
          <a:xfrm>
            <a:off x="550334" y="2797765"/>
            <a:ext cx="423333" cy="538103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644" name="Google Shape;1644;p113"/>
          <p:cNvSpPr txBox="1"/>
          <p:nvPr/>
        </p:nvSpPr>
        <p:spPr>
          <a:xfrm>
            <a:off x="1" y="2395980"/>
            <a:ext cx="1275157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Gradient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645" name="Google Shape;1645;p113"/>
          <p:cNvCxnSpPr/>
          <p:nvPr/>
        </p:nvCxnSpPr>
        <p:spPr>
          <a:xfrm>
            <a:off x="680678" y="3896750"/>
            <a:ext cx="423333" cy="538103"/>
          </a:xfrm>
          <a:prstGeom prst="straightConnector1">
            <a:avLst/>
          </a:prstGeom>
          <a:noFill/>
          <a:ln cap="flat" cmpd="sng" w="9525">
            <a:solidFill>
              <a:srgbClr val="0070C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646" name="Google Shape;1646;p113"/>
          <p:cNvSpPr txBox="1"/>
          <p:nvPr/>
        </p:nvSpPr>
        <p:spPr>
          <a:xfrm>
            <a:off x="-50473" y="3565148"/>
            <a:ext cx="1260923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Jacobian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Image" id="1647" name="Google Shape;1647;p11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66801" y="5064777"/>
            <a:ext cx="1590559" cy="732019"/>
          </a:xfrm>
          <a:prstGeom prst="rect">
            <a:avLst/>
          </a:prstGeom>
          <a:noFill/>
          <a:ln>
            <a:noFill/>
          </a:ln>
        </p:spPr>
      </p:pic>
      <p:sp>
        <p:nvSpPr>
          <p:cNvPr id="1648" name="Google Shape;1648;p113"/>
          <p:cNvSpPr/>
          <p:nvPr/>
        </p:nvSpPr>
        <p:spPr>
          <a:xfrm>
            <a:off x="2382192" y="4996329"/>
            <a:ext cx="550333" cy="767049"/>
          </a:xfrm>
          <a:prstGeom prst="rect">
            <a:avLst/>
          </a:prstGeom>
          <a:solidFill>
            <a:srgbClr val="DCDEE0"/>
          </a:solidFill>
          <a:ln cap="flat" cmpd="sng" w="25400">
            <a:solidFill>
              <a:srgbClr val="85888D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67725" lIns="67725" spcFirstLastPara="1" rIns="67725" wrap="square" tIns="67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333"/>
              <a:buFont typeface="Arial"/>
              <a:buNone/>
            </a:pPr>
            <a:r>
              <a:rPr b="1" i="0" lang="en-US" sz="5333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Image" id="1649" name="Google Shape;1649;p11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721566" y="4957374"/>
            <a:ext cx="5987708" cy="844956"/>
          </a:xfrm>
          <a:prstGeom prst="rect">
            <a:avLst/>
          </a:prstGeom>
          <a:noFill/>
          <a:ln>
            <a:noFill/>
          </a:ln>
        </p:spPr>
      </p:pic>
      <p:sp>
        <p:nvSpPr>
          <p:cNvPr id="1650" name="Google Shape;1650;p113"/>
          <p:cNvSpPr txBox="1"/>
          <p:nvPr>
            <p:ph idx="12" type="sldNum"/>
          </p:nvPr>
        </p:nvSpPr>
        <p:spPr>
          <a:xfrm>
            <a:off x="10415352" y="6217625"/>
            <a:ext cx="16128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154</a:t>
            </a:r>
            <a:endParaRPr/>
          </a:p>
        </p:txBody>
      </p:sp>
      <p:graphicFrame>
        <p:nvGraphicFramePr>
          <p:cNvPr id="1651" name="Google Shape;1651;p113"/>
          <p:cNvGraphicFramePr/>
          <p:nvPr/>
        </p:nvGraphicFramePr>
        <p:xfrm>
          <a:off x="842463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{E2A70BE9-4923-4DBF-B1AD-9856350866EA}</a:tableStyleId>
              </a:tblPr>
              <a:tblGrid>
                <a:gridCol w="1592700"/>
                <a:gridCol w="1049725"/>
                <a:gridCol w="938675"/>
                <a:gridCol w="2012175"/>
                <a:gridCol w="1210150"/>
                <a:gridCol w="1111375"/>
                <a:gridCol w="2592275"/>
              </a:tblGrid>
              <a:tr h="3976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/>
                        <a:t>Why do we need RNN</a:t>
                      </a:r>
                      <a:endParaRPr sz="10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chemeClr val="dk1"/>
                          </a:solidFill>
                        </a:rPr>
                        <a:t>Simple RNNs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chemeClr val="dk1"/>
                          </a:solidFill>
                        </a:rPr>
                        <a:t>Attention</a:t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-US" sz="900" u="none" cap="none" strike="noStrike"/>
                        <a:t>How to derive gradients for RNNs</a:t>
                      </a:r>
                      <a:endParaRPr b="1"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Better RNNs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Transformers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Pre-trained Language Representation Models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5" name="Shape 1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6" name="Google Shape;1656;p114"/>
          <p:cNvSpPr txBox="1"/>
          <p:nvPr>
            <p:ph idx="4294967295"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/>
              <a:t>Training Challenges</a:t>
            </a:r>
            <a:endParaRPr/>
          </a:p>
        </p:txBody>
      </p:sp>
      <p:pic>
        <p:nvPicPr>
          <p:cNvPr descr="Image" id="1657" name="Google Shape;1657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8875" y="1522068"/>
            <a:ext cx="3391366" cy="11586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8" name="Google Shape;1658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48725" y="2891389"/>
            <a:ext cx="4419600" cy="10751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659" name="Google Shape;1659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18875" y="3927147"/>
            <a:ext cx="4622802" cy="921724"/>
          </a:xfrm>
          <a:prstGeom prst="rect">
            <a:avLst/>
          </a:prstGeom>
          <a:noFill/>
          <a:ln>
            <a:noFill/>
          </a:ln>
        </p:spPr>
      </p:pic>
      <p:sp>
        <p:nvSpPr>
          <p:cNvPr id="1660" name="Google Shape;1660;p114"/>
          <p:cNvSpPr txBox="1"/>
          <p:nvPr/>
        </p:nvSpPr>
        <p:spPr>
          <a:xfrm>
            <a:off x="848716" y="4855013"/>
            <a:ext cx="9073200" cy="19389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-6286" l="-1073" r="-1005" t="-2514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1" name="Google Shape;1661;p114"/>
          <p:cNvSpPr txBox="1"/>
          <p:nvPr/>
        </p:nvSpPr>
        <p:spPr>
          <a:xfrm>
            <a:off x="6462144" y="6264634"/>
            <a:ext cx="4538133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See Pascanu &amp; Mikolov &amp; Bengio, 2013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“On the difficulty of training recurrent neural networks”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2" name="Google Shape;1662;p114"/>
          <p:cNvSpPr/>
          <p:nvPr/>
        </p:nvSpPr>
        <p:spPr>
          <a:xfrm>
            <a:off x="5194076" y="3969065"/>
            <a:ext cx="985500" cy="8379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3" name="Google Shape;1663;p114"/>
          <p:cNvSpPr txBox="1"/>
          <p:nvPr>
            <p:ph idx="12" type="sldNum"/>
          </p:nvPr>
        </p:nvSpPr>
        <p:spPr>
          <a:xfrm>
            <a:off x="10415352" y="6217625"/>
            <a:ext cx="16128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154</a:t>
            </a:r>
            <a:endParaRPr/>
          </a:p>
        </p:txBody>
      </p:sp>
      <p:graphicFrame>
        <p:nvGraphicFramePr>
          <p:cNvPr id="1664" name="Google Shape;1664;p114"/>
          <p:cNvGraphicFramePr/>
          <p:nvPr/>
        </p:nvGraphicFramePr>
        <p:xfrm>
          <a:off x="842463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{E2A70BE9-4923-4DBF-B1AD-9856350866EA}</a:tableStyleId>
              </a:tblPr>
              <a:tblGrid>
                <a:gridCol w="1592700"/>
                <a:gridCol w="1049725"/>
                <a:gridCol w="938675"/>
                <a:gridCol w="2012175"/>
                <a:gridCol w="1210150"/>
                <a:gridCol w="1111375"/>
                <a:gridCol w="2592275"/>
              </a:tblGrid>
              <a:tr h="3976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/>
                        <a:t>Why do we need RNN</a:t>
                      </a:r>
                      <a:endParaRPr sz="10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chemeClr val="dk1"/>
                          </a:solidFill>
                        </a:rPr>
                        <a:t>Simple RNNs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chemeClr val="dk1"/>
                          </a:solidFill>
                        </a:rPr>
                        <a:t>Attention</a:t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-US" sz="900" u="none" cap="none" strike="noStrike"/>
                        <a:t>How to derive gradients for RNNs</a:t>
                      </a:r>
                      <a:endParaRPr b="1"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Better RNNs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Transformers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Pre-trained Language Representation Models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  <p:cxnSp>
        <p:nvCxnSpPr>
          <p:cNvPr id="1665" name="Google Shape;1665;p114"/>
          <p:cNvCxnSpPr/>
          <p:nvPr/>
        </p:nvCxnSpPr>
        <p:spPr>
          <a:xfrm flipH="1">
            <a:off x="2679825" y="3720525"/>
            <a:ext cx="3405900" cy="567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666" name="Google Shape;1666;p114"/>
          <p:cNvSpPr txBox="1"/>
          <p:nvPr/>
        </p:nvSpPr>
        <p:spPr>
          <a:xfrm>
            <a:off x="6085725" y="3459325"/>
            <a:ext cx="7107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If identity</a:t>
            </a:r>
            <a:endParaRPr b="1" i="0" sz="1800" u="sng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0" name="Shape 1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1" name="Google Shape;1671;p115"/>
          <p:cNvSpPr txBox="1"/>
          <p:nvPr>
            <p:ph idx="4294967295"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/>
              <a:t>Training Challenges: Gradient Explosion</a:t>
            </a:r>
            <a:endParaRPr/>
          </a:p>
        </p:txBody>
      </p:sp>
      <p:sp>
        <p:nvSpPr>
          <p:cNvPr id="1672" name="Google Shape;1672;p115"/>
          <p:cNvSpPr txBox="1"/>
          <p:nvPr/>
        </p:nvSpPr>
        <p:spPr>
          <a:xfrm>
            <a:off x="667444" y="6398575"/>
            <a:ext cx="10518939" cy="2974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</a:pPr>
            <a:r>
              <a:rPr b="0" i="0" lang="en-US" sz="133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Figure have been taken from </a:t>
            </a:r>
            <a:r>
              <a:rPr b="0" i="0" lang="en-US" sz="1333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https://cs224d.stanford.edu/lecture_notes/LectureNotes4.pdf</a:t>
            </a:r>
            <a:endParaRPr b="0" i="0" sz="1333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73" name="Google Shape;1673;p1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46496" y="2022881"/>
            <a:ext cx="5360835" cy="4064512"/>
          </a:xfrm>
          <a:prstGeom prst="rect">
            <a:avLst/>
          </a:prstGeom>
          <a:noFill/>
          <a:ln>
            <a:noFill/>
          </a:ln>
        </p:spPr>
      </p:pic>
      <p:sp>
        <p:nvSpPr>
          <p:cNvPr id="1674" name="Google Shape;1674;p115"/>
          <p:cNvSpPr txBox="1"/>
          <p:nvPr>
            <p:ph idx="12" type="sldNum"/>
          </p:nvPr>
        </p:nvSpPr>
        <p:spPr>
          <a:xfrm>
            <a:off x="10415352" y="6217625"/>
            <a:ext cx="16128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154</a:t>
            </a:r>
            <a:endParaRPr/>
          </a:p>
        </p:txBody>
      </p:sp>
      <p:graphicFrame>
        <p:nvGraphicFramePr>
          <p:cNvPr id="1675" name="Google Shape;1675;p115"/>
          <p:cNvGraphicFramePr/>
          <p:nvPr/>
        </p:nvGraphicFramePr>
        <p:xfrm>
          <a:off x="842463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{E2A70BE9-4923-4DBF-B1AD-9856350866EA}</a:tableStyleId>
              </a:tblPr>
              <a:tblGrid>
                <a:gridCol w="1592700"/>
                <a:gridCol w="1049725"/>
                <a:gridCol w="938675"/>
                <a:gridCol w="2012175"/>
                <a:gridCol w="1210150"/>
                <a:gridCol w="1111375"/>
                <a:gridCol w="2592275"/>
              </a:tblGrid>
              <a:tr h="3976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/>
                        <a:t>Why do we need RNN</a:t>
                      </a:r>
                      <a:endParaRPr sz="10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chemeClr val="dk1"/>
                          </a:solidFill>
                        </a:rPr>
                        <a:t>Simple RNNs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chemeClr val="dk1"/>
                          </a:solidFill>
                        </a:rPr>
                        <a:t>Attention</a:t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-US" sz="900" u="none" cap="none" strike="noStrike"/>
                        <a:t>How to derive gradients for RNNs</a:t>
                      </a:r>
                      <a:endParaRPr b="1"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Better RNNs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Transformers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Pre-trained Language Representation Models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9" name="Shape 1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0" name="Google Shape;1680;p116"/>
          <p:cNvSpPr txBox="1"/>
          <p:nvPr>
            <p:ph idx="4294967295"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/>
              <a:t>Dealing with Training Challenges</a:t>
            </a:r>
            <a:endParaRPr/>
          </a:p>
        </p:txBody>
      </p:sp>
      <p:sp>
        <p:nvSpPr>
          <p:cNvPr id="1681" name="Google Shape;1681;p116"/>
          <p:cNvSpPr/>
          <p:nvPr/>
        </p:nvSpPr>
        <p:spPr>
          <a:xfrm>
            <a:off x="802640" y="1865591"/>
            <a:ext cx="9032240" cy="48936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23323" lvl="0" marL="60958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Long-short term memories (LSTMs; Hochreiter and Schmidthuber, 1997)</a:t>
            </a:r>
            <a:b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23323" lvl="0" marL="60958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Gated recurrent units (GRUs; Cho et al., 2014)</a:t>
            </a:r>
            <a:b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23323" lvl="0" marL="60958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Intuition</a:t>
            </a: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Instead of </a:t>
            </a: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multiplying</a:t>
            </a: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across time (which leads to exponential error growth), we want the error to be </a:t>
            </a: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constant</a:t>
            </a: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b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23323" lvl="2" marL="60958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 maintain the </a:t>
            </a: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constant</a:t>
            </a: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error, we need a to pass states with a function whose Jacobian is </a:t>
            </a: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the identity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2" name="Google Shape;1682;p116"/>
          <p:cNvSpPr txBox="1"/>
          <p:nvPr>
            <p:ph idx="12" type="sldNum"/>
          </p:nvPr>
        </p:nvSpPr>
        <p:spPr>
          <a:xfrm>
            <a:off x="10415352" y="6217625"/>
            <a:ext cx="16128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154</a:t>
            </a:r>
            <a:endParaRPr/>
          </a:p>
        </p:txBody>
      </p:sp>
      <p:graphicFrame>
        <p:nvGraphicFramePr>
          <p:cNvPr id="1683" name="Google Shape;1683;p116"/>
          <p:cNvGraphicFramePr/>
          <p:nvPr/>
        </p:nvGraphicFramePr>
        <p:xfrm>
          <a:off x="842463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{E2A70BE9-4923-4DBF-B1AD-9856350866EA}</a:tableStyleId>
              </a:tblPr>
              <a:tblGrid>
                <a:gridCol w="1592700"/>
                <a:gridCol w="1049725"/>
                <a:gridCol w="938675"/>
                <a:gridCol w="2012175"/>
                <a:gridCol w="1210150"/>
                <a:gridCol w="1111375"/>
                <a:gridCol w="2592275"/>
              </a:tblGrid>
              <a:tr h="3976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/>
                        <a:t>Why do we need RNN</a:t>
                      </a:r>
                      <a:endParaRPr sz="10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chemeClr val="dk1"/>
                          </a:solidFill>
                        </a:rPr>
                        <a:t>Simple RNNs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chemeClr val="dk1"/>
                          </a:solidFill>
                        </a:rPr>
                        <a:t>Attention</a:t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How to derive gradients for RNNs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-US" sz="900" u="none" cap="none" strike="noStrike"/>
                        <a:t>Better RNNs</a:t>
                      </a:r>
                      <a:endParaRPr b="1"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Transformers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Pre-trained Language Representation Models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7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117"/>
          <p:cNvSpPr txBox="1"/>
          <p:nvPr>
            <p:ph idx="4294967295"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/>
              <a:t>Dealing with Training Challenges</a:t>
            </a:r>
            <a:endParaRPr/>
          </a:p>
        </p:txBody>
      </p:sp>
      <p:pic>
        <p:nvPicPr>
          <p:cNvPr id="1689" name="Google Shape;1689;p1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97380" y="1411705"/>
            <a:ext cx="9197241" cy="4805919"/>
          </a:xfrm>
          <a:prstGeom prst="rect">
            <a:avLst/>
          </a:prstGeom>
          <a:noFill/>
          <a:ln>
            <a:noFill/>
          </a:ln>
        </p:spPr>
      </p:pic>
      <p:sp>
        <p:nvSpPr>
          <p:cNvPr id="1690" name="Google Shape;1690;p117"/>
          <p:cNvSpPr txBox="1"/>
          <p:nvPr/>
        </p:nvSpPr>
        <p:spPr>
          <a:xfrm>
            <a:off x="1497379" y="6315876"/>
            <a:ext cx="10518939" cy="2974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</a:pPr>
            <a:r>
              <a:rPr b="0" i="0" lang="en-US" sz="133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Figures have been taken from Chris Dyer’s presentation, available at </a:t>
            </a:r>
            <a:r>
              <a:rPr b="0" i="0" lang="en-US" sz="1333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http://demo.clab.cs.cmu.edu/cdyer/lxmls-seq-attn.pdf</a:t>
            </a:r>
            <a:endParaRPr b="0" i="0" sz="1333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691" name="Google Shape;1691;p117"/>
          <p:cNvCxnSpPr/>
          <p:nvPr/>
        </p:nvCxnSpPr>
        <p:spPr>
          <a:xfrm flipH="1" rot="10800000">
            <a:off x="1706880" y="1879600"/>
            <a:ext cx="548640" cy="31496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692" name="Google Shape;1692;p117"/>
          <p:cNvSpPr txBox="1"/>
          <p:nvPr/>
        </p:nvSpPr>
        <p:spPr>
          <a:xfrm>
            <a:off x="243840" y="1989237"/>
            <a:ext cx="2011680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So-called </a:t>
            </a:r>
            <a:r>
              <a:rPr b="0" i="0" lang="en-US" sz="24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“memory cell”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3" name="Google Shape;1693;p117"/>
          <p:cNvSpPr txBox="1"/>
          <p:nvPr>
            <p:ph idx="12" type="sldNum"/>
          </p:nvPr>
        </p:nvSpPr>
        <p:spPr>
          <a:xfrm>
            <a:off x="10415352" y="6217625"/>
            <a:ext cx="16128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154</a:t>
            </a:r>
            <a:endParaRPr/>
          </a:p>
        </p:txBody>
      </p:sp>
      <p:graphicFrame>
        <p:nvGraphicFramePr>
          <p:cNvPr id="1694" name="Google Shape;1694;p117"/>
          <p:cNvGraphicFramePr/>
          <p:nvPr/>
        </p:nvGraphicFramePr>
        <p:xfrm>
          <a:off x="842463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{E2A70BE9-4923-4DBF-B1AD-9856350866EA}</a:tableStyleId>
              </a:tblPr>
              <a:tblGrid>
                <a:gridCol w="1592700"/>
                <a:gridCol w="1049725"/>
                <a:gridCol w="938675"/>
                <a:gridCol w="2012175"/>
                <a:gridCol w="1210150"/>
                <a:gridCol w="1111375"/>
                <a:gridCol w="2592275"/>
              </a:tblGrid>
              <a:tr h="3976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/>
                        <a:t>Why do we need RNN</a:t>
                      </a:r>
                      <a:endParaRPr sz="10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chemeClr val="dk1"/>
                          </a:solidFill>
                        </a:rPr>
                        <a:t>Simple RNNs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chemeClr val="dk1"/>
                          </a:solidFill>
                        </a:rPr>
                        <a:t>Attention</a:t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How to derive gradients for RNNs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-US" sz="900" u="none" cap="none" strike="noStrike"/>
                        <a:t>Better RNNs</a:t>
                      </a:r>
                      <a:endParaRPr b="1"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Transformers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Pre-trained Language Representation Models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8" name="Shape 1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" name="Google Shape;1699;p118"/>
          <p:cNvSpPr txBox="1"/>
          <p:nvPr>
            <p:ph idx="4294967295"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/>
              <a:t>Dealing with Training Challenges</a:t>
            </a:r>
            <a:endParaRPr/>
          </a:p>
        </p:txBody>
      </p:sp>
      <p:pic>
        <p:nvPicPr>
          <p:cNvPr id="1700" name="Google Shape;1700;p1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64031" y="1623082"/>
            <a:ext cx="9063939" cy="43284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01" name="Google Shape;1701;p118"/>
          <p:cNvCxnSpPr/>
          <p:nvPr/>
        </p:nvCxnSpPr>
        <p:spPr>
          <a:xfrm flipH="1" rot="10800000">
            <a:off x="1300480" y="2092960"/>
            <a:ext cx="812800" cy="6604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702" name="Google Shape;1702;p118"/>
          <p:cNvSpPr txBox="1"/>
          <p:nvPr/>
        </p:nvSpPr>
        <p:spPr>
          <a:xfrm>
            <a:off x="446730" y="2814290"/>
            <a:ext cx="2230995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Similar to resnet</a:t>
            </a:r>
            <a:endParaRPr b="0" i="0" sz="24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3" name="Google Shape;1703;p118"/>
          <p:cNvSpPr txBox="1"/>
          <p:nvPr/>
        </p:nvSpPr>
        <p:spPr>
          <a:xfrm>
            <a:off x="667444" y="6398576"/>
            <a:ext cx="10518939" cy="2974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</a:pPr>
            <a:r>
              <a:rPr b="0" i="0" lang="en-US" sz="133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Figures have been taken from Chris Dyer’s presentation, available at </a:t>
            </a:r>
            <a:r>
              <a:rPr b="0" i="0" lang="en-US" sz="1333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http://demo.clab.cs.cmu.edu/cdyer/lxmls-seq-attn.pdf</a:t>
            </a:r>
            <a:endParaRPr b="0" i="0" sz="1333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4" name="Google Shape;1704;p118"/>
          <p:cNvSpPr txBox="1"/>
          <p:nvPr>
            <p:ph idx="12" type="sldNum"/>
          </p:nvPr>
        </p:nvSpPr>
        <p:spPr>
          <a:xfrm>
            <a:off x="10415352" y="6217625"/>
            <a:ext cx="16128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154</a:t>
            </a:r>
            <a:endParaRPr/>
          </a:p>
        </p:txBody>
      </p:sp>
      <p:graphicFrame>
        <p:nvGraphicFramePr>
          <p:cNvPr id="1705" name="Google Shape;1705;p118"/>
          <p:cNvGraphicFramePr/>
          <p:nvPr/>
        </p:nvGraphicFramePr>
        <p:xfrm>
          <a:off x="842463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{E2A70BE9-4923-4DBF-B1AD-9856350866EA}</a:tableStyleId>
              </a:tblPr>
              <a:tblGrid>
                <a:gridCol w="1592700"/>
                <a:gridCol w="1049725"/>
                <a:gridCol w="938675"/>
                <a:gridCol w="2012175"/>
                <a:gridCol w="1210150"/>
                <a:gridCol w="1111375"/>
                <a:gridCol w="2592275"/>
              </a:tblGrid>
              <a:tr h="3976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/>
                        <a:t>Why do we need RNN</a:t>
                      </a:r>
                      <a:endParaRPr sz="10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chemeClr val="dk1"/>
                          </a:solidFill>
                        </a:rPr>
                        <a:t>Simple RNNs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chemeClr val="dk1"/>
                          </a:solidFill>
                        </a:rPr>
                        <a:t>Attention</a:t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How to derive gradients for RNNs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-US" sz="900" u="none" cap="none" strike="noStrike"/>
                        <a:t>Better RNNs</a:t>
                      </a:r>
                      <a:endParaRPr b="1"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Transformers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Pre-trained Language Representation Models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9" name="Shape 1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" name="Google Shape;1710;p119"/>
          <p:cNvSpPr txBox="1"/>
          <p:nvPr>
            <p:ph idx="4294967295"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/>
              <a:t>LSTM</a:t>
            </a:r>
            <a:endParaRPr/>
          </a:p>
        </p:txBody>
      </p:sp>
      <p:pic>
        <p:nvPicPr>
          <p:cNvPr id="1711" name="Google Shape;1711;p1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32561" y="1697489"/>
            <a:ext cx="9042716" cy="4342171"/>
          </a:xfrm>
          <a:prstGeom prst="rect">
            <a:avLst/>
          </a:prstGeom>
          <a:noFill/>
          <a:ln>
            <a:noFill/>
          </a:ln>
        </p:spPr>
      </p:pic>
      <p:sp>
        <p:nvSpPr>
          <p:cNvPr id="1712" name="Google Shape;1712;p119"/>
          <p:cNvSpPr txBox="1"/>
          <p:nvPr/>
        </p:nvSpPr>
        <p:spPr>
          <a:xfrm>
            <a:off x="667444" y="6398576"/>
            <a:ext cx="10518939" cy="2974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</a:pPr>
            <a:r>
              <a:rPr b="0" i="0" lang="en-US" sz="133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Figures have been taken from Chris Dyer’s presentation, available at </a:t>
            </a:r>
            <a:r>
              <a:rPr b="0" i="0" lang="en-US" sz="1333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http://demo.clab.cs.cmu.edu/cdyer/lxmls-seq-attn.pdf</a:t>
            </a:r>
            <a:endParaRPr b="0" i="0" sz="1333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3" name="Google Shape;1713;p119"/>
          <p:cNvSpPr txBox="1"/>
          <p:nvPr>
            <p:ph idx="12" type="sldNum"/>
          </p:nvPr>
        </p:nvSpPr>
        <p:spPr>
          <a:xfrm>
            <a:off x="10415352" y="6217625"/>
            <a:ext cx="16128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154</a:t>
            </a:r>
            <a:endParaRPr/>
          </a:p>
        </p:txBody>
      </p:sp>
      <p:graphicFrame>
        <p:nvGraphicFramePr>
          <p:cNvPr id="1714" name="Google Shape;1714;p119"/>
          <p:cNvGraphicFramePr/>
          <p:nvPr/>
        </p:nvGraphicFramePr>
        <p:xfrm>
          <a:off x="842463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{E2A70BE9-4923-4DBF-B1AD-9856350866EA}</a:tableStyleId>
              </a:tblPr>
              <a:tblGrid>
                <a:gridCol w="1592700"/>
                <a:gridCol w="1049725"/>
                <a:gridCol w="938675"/>
                <a:gridCol w="2012175"/>
                <a:gridCol w="1210150"/>
                <a:gridCol w="1111375"/>
                <a:gridCol w="2592275"/>
              </a:tblGrid>
              <a:tr h="3976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/>
                        <a:t>Why do we need RNN</a:t>
                      </a:r>
                      <a:endParaRPr sz="10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chemeClr val="dk1"/>
                          </a:solidFill>
                        </a:rPr>
                        <a:t>Simple RNNs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chemeClr val="dk1"/>
                          </a:solidFill>
                        </a:rPr>
                        <a:t>Attention</a:t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How to derive gradients for RNNs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-US" sz="900" u="none" cap="none" strike="noStrike"/>
                        <a:t>Better RNNs</a:t>
                      </a:r>
                      <a:endParaRPr b="1"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Transformers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Pre-trained Language Representation Models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2"/>
          <p:cNvSpPr txBox="1"/>
          <p:nvPr>
            <p:ph idx="4294967295"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/>
              <a:t>Common Terminology in ML</a:t>
            </a:r>
            <a:endParaRPr/>
          </a:p>
        </p:txBody>
      </p:sp>
      <p:sp>
        <p:nvSpPr>
          <p:cNvPr id="193" name="Google Shape;193;p12"/>
          <p:cNvSpPr txBox="1"/>
          <p:nvPr>
            <p:ph idx="12" type="sldNum"/>
          </p:nvPr>
        </p:nvSpPr>
        <p:spPr>
          <a:xfrm>
            <a:off x="10415352" y="6217625"/>
            <a:ext cx="16128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154</a:t>
            </a:r>
            <a:endParaRPr/>
          </a:p>
        </p:txBody>
      </p:sp>
      <p:sp>
        <p:nvSpPr>
          <p:cNvPr id="194" name="Google Shape;194;p12"/>
          <p:cNvSpPr txBox="1"/>
          <p:nvPr/>
        </p:nvSpPr>
        <p:spPr>
          <a:xfrm>
            <a:off x="873425" y="1570100"/>
            <a:ext cx="6049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12"/>
          <p:cNvSpPr txBox="1"/>
          <p:nvPr>
            <p:ph idx="4294967295" type="body"/>
          </p:nvPr>
        </p:nvSpPr>
        <p:spPr>
          <a:xfrm>
            <a:off x="415650" y="1509658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Char char="•"/>
            </a:pPr>
            <a:r>
              <a:rPr b="1" lang="en-US" sz="2300"/>
              <a:t>Sparse matrix</a:t>
            </a:r>
            <a:r>
              <a:rPr lang="en-US" sz="2300"/>
              <a:t> — matrix in which most of the elements are zero</a:t>
            </a:r>
            <a:endParaRPr sz="23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300"/>
          </a:p>
        </p:txBody>
      </p:sp>
      <p:graphicFrame>
        <p:nvGraphicFramePr>
          <p:cNvPr id="196" name="Google Shape;196;p12"/>
          <p:cNvGraphicFramePr/>
          <p:nvPr/>
        </p:nvGraphicFramePr>
        <p:xfrm>
          <a:off x="17425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{E2A70BE9-4923-4DBF-B1AD-9856350866EA}</a:tableStyleId>
              </a:tblPr>
              <a:tblGrid>
                <a:gridCol w="1480425"/>
                <a:gridCol w="1608000"/>
                <a:gridCol w="1352825"/>
                <a:gridCol w="1480425"/>
                <a:gridCol w="1480425"/>
                <a:gridCol w="1480425"/>
                <a:gridCol w="1480425"/>
                <a:gridCol w="1480425"/>
              </a:tblGrid>
              <a:tr h="414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en-US" sz="1000" u="none" cap="none" strike="noStrike"/>
                        <a:t>Terminology</a:t>
                      </a:r>
                      <a:endParaRPr b="1" sz="10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Connections to other research areas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Common NLP problems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Pre-processing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Naïve methods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Sparse Representations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Dense Representations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Sub-word representations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pic>
        <p:nvPicPr>
          <p:cNvPr id="197" name="Google Shape;197;p12"/>
          <p:cNvPicPr preferRelativeResize="0"/>
          <p:nvPr/>
        </p:nvPicPr>
        <p:blipFill rotWithShape="1">
          <a:blip r:embed="rId3">
            <a:alphaModFix/>
          </a:blip>
          <a:srcRect b="14133" l="9219" r="13885" t="28438"/>
          <a:stretch/>
        </p:blipFill>
        <p:spPr>
          <a:xfrm>
            <a:off x="938500" y="2468525"/>
            <a:ext cx="8422850" cy="3539300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12"/>
          <p:cNvSpPr txBox="1"/>
          <p:nvPr/>
        </p:nvSpPr>
        <p:spPr>
          <a:xfrm>
            <a:off x="8435100" y="6007825"/>
            <a:ext cx="215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Image source: </a:t>
            </a:r>
            <a:r>
              <a:rPr b="0" i="0" lang="en-US" sz="1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TU Berlin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8" name="Shape 1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9" name="Google Shape;1719;p120"/>
          <p:cNvSpPr txBox="1"/>
          <p:nvPr>
            <p:ph idx="4294967295"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/>
              <a:t>An intuitive view of LSTMs</a:t>
            </a:r>
            <a:endParaRPr/>
          </a:p>
        </p:txBody>
      </p:sp>
      <p:pic>
        <p:nvPicPr>
          <p:cNvPr descr="Image" id="1720" name="Google Shape;1720;p1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73407" y="2475746"/>
            <a:ext cx="2871251" cy="381044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721" name="Google Shape;1721;p1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44657" y="2475746"/>
            <a:ext cx="2871251" cy="381044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722" name="Google Shape;1722;p1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09875" y="2475746"/>
            <a:ext cx="2871251" cy="381044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3" name="Google Shape;1723;p120"/>
          <p:cNvGrpSpPr/>
          <p:nvPr/>
        </p:nvGrpSpPr>
        <p:grpSpPr>
          <a:xfrm>
            <a:off x="1368506" y="2709428"/>
            <a:ext cx="9704876" cy="3623898"/>
            <a:chOff x="961305" y="53954"/>
            <a:chExt cx="14900777" cy="5564100"/>
          </a:xfrm>
        </p:grpSpPr>
        <p:sp>
          <p:nvSpPr>
            <p:cNvPr id="1724" name="Google Shape;1724;p120"/>
            <p:cNvSpPr/>
            <p:nvPr/>
          </p:nvSpPr>
          <p:spPr>
            <a:xfrm>
              <a:off x="961305" y="71900"/>
              <a:ext cx="4659691" cy="5377400"/>
            </a:xfrm>
            <a:prstGeom prst="rect">
              <a:avLst/>
            </a:prstGeom>
            <a:solidFill>
              <a:srgbClr val="FFFFFF">
                <a:alpha val="65490"/>
              </a:srgbClr>
            </a:solidFill>
            <a:ln>
              <a:noFill/>
            </a:ln>
          </p:spPr>
          <p:txBody>
            <a:bodyPr anchorCtr="0" anchor="ctr" bIns="67725" lIns="67725" spcFirstLastPara="1" rIns="67725" wrap="square" tIns="67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5" name="Google Shape;1725;p120"/>
            <p:cNvSpPr/>
            <p:nvPr/>
          </p:nvSpPr>
          <p:spPr>
            <a:xfrm>
              <a:off x="10083976" y="53954"/>
              <a:ext cx="5778106" cy="5564100"/>
            </a:xfrm>
            <a:prstGeom prst="rect">
              <a:avLst/>
            </a:prstGeom>
            <a:solidFill>
              <a:srgbClr val="FFFFFF">
                <a:alpha val="65490"/>
              </a:srgbClr>
            </a:solidFill>
            <a:ln>
              <a:noFill/>
            </a:ln>
          </p:spPr>
          <p:txBody>
            <a:bodyPr anchorCtr="0" anchor="ctr" bIns="67725" lIns="67725" spcFirstLastPara="1" rIns="67725" wrap="square" tIns="67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26" name="Google Shape;1726;p120"/>
          <p:cNvSpPr txBox="1"/>
          <p:nvPr/>
        </p:nvSpPr>
        <p:spPr>
          <a:xfrm>
            <a:off x="10592248" y="10844173"/>
            <a:ext cx="3841429" cy="2168114"/>
          </a:xfrm>
          <a:prstGeom prst="rect">
            <a:avLst/>
          </a:prstGeom>
          <a:noFill/>
          <a:ln>
            <a:noFill/>
          </a:ln>
        </p:spPr>
        <p:txBody>
          <a:bodyPr anchorCtr="0" anchor="ctr" bIns="67725" lIns="67725" spcFirstLastPara="1" rIns="67725" wrap="square" tIns="67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Figure credit: Christopher Olah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7" name="Google Shape;1727;p120"/>
          <p:cNvSpPr txBox="1"/>
          <p:nvPr/>
        </p:nvSpPr>
        <p:spPr>
          <a:xfrm>
            <a:off x="463284" y="6465815"/>
            <a:ext cx="10518939" cy="2974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</a:pPr>
            <a:r>
              <a:rPr b="0" i="0" lang="en-US" sz="133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Figure have been taken from </a:t>
            </a:r>
            <a:r>
              <a:rPr b="0" i="0" lang="en-US" sz="1333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https://colah.github.io/posts/2015-08-Understanding-LSTMs/</a:t>
            </a:r>
            <a:endParaRPr b="0" i="0" sz="1333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728" name="Google Shape;1728;p120"/>
          <p:cNvCxnSpPr/>
          <p:nvPr/>
        </p:nvCxnSpPr>
        <p:spPr>
          <a:xfrm>
            <a:off x="4422335" y="2656551"/>
            <a:ext cx="486000" cy="1342500"/>
          </a:xfrm>
          <a:prstGeom prst="straightConnector1">
            <a:avLst/>
          </a:prstGeom>
          <a:noFill/>
          <a:ln cap="flat" cmpd="sng" w="19050">
            <a:solidFill>
              <a:srgbClr val="00B05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729" name="Google Shape;1729;p120"/>
          <p:cNvCxnSpPr/>
          <p:nvPr/>
        </p:nvCxnSpPr>
        <p:spPr>
          <a:xfrm flipH="1">
            <a:off x="5838548" y="2714176"/>
            <a:ext cx="505500" cy="12624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730" name="Google Shape;1730;p120"/>
          <p:cNvSpPr txBox="1"/>
          <p:nvPr/>
        </p:nvSpPr>
        <p:spPr>
          <a:xfrm>
            <a:off x="3223299" y="1825550"/>
            <a:ext cx="19539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Forget old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information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1" name="Google Shape;1731;p120"/>
          <p:cNvSpPr txBox="1"/>
          <p:nvPr/>
        </p:nvSpPr>
        <p:spPr>
          <a:xfrm>
            <a:off x="5815272" y="1883175"/>
            <a:ext cx="21612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3A3AFF"/>
                </a:solidFill>
                <a:latin typeface="Calibri"/>
                <a:ea typeface="Calibri"/>
                <a:cs typeface="Calibri"/>
                <a:sym typeface="Calibri"/>
              </a:rPr>
              <a:t>Add new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3A3AFF"/>
                </a:solidFill>
                <a:latin typeface="Calibri"/>
                <a:ea typeface="Calibri"/>
                <a:cs typeface="Calibri"/>
                <a:sym typeface="Calibri"/>
              </a:rPr>
              <a:t>information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2" name="Google Shape;1732;p120"/>
          <p:cNvSpPr txBox="1"/>
          <p:nvPr>
            <p:ph idx="12" type="sldNum"/>
          </p:nvPr>
        </p:nvSpPr>
        <p:spPr>
          <a:xfrm>
            <a:off x="10415352" y="6217625"/>
            <a:ext cx="16128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154</a:t>
            </a:r>
            <a:endParaRPr/>
          </a:p>
        </p:txBody>
      </p:sp>
      <p:graphicFrame>
        <p:nvGraphicFramePr>
          <p:cNvPr id="1733" name="Google Shape;1733;p120"/>
          <p:cNvGraphicFramePr/>
          <p:nvPr/>
        </p:nvGraphicFramePr>
        <p:xfrm>
          <a:off x="842463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{E2A70BE9-4923-4DBF-B1AD-9856350866EA}</a:tableStyleId>
              </a:tblPr>
              <a:tblGrid>
                <a:gridCol w="1592700"/>
                <a:gridCol w="1049725"/>
                <a:gridCol w="938675"/>
                <a:gridCol w="2012175"/>
                <a:gridCol w="1210150"/>
                <a:gridCol w="1111375"/>
                <a:gridCol w="2592275"/>
              </a:tblGrid>
              <a:tr h="3976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/>
                        <a:t>Why do we need RNN</a:t>
                      </a:r>
                      <a:endParaRPr sz="10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chemeClr val="dk1"/>
                          </a:solidFill>
                        </a:rPr>
                        <a:t>Simple RNNs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chemeClr val="dk1"/>
                          </a:solidFill>
                        </a:rPr>
                        <a:t>Attention</a:t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How to derive gradients for RNNs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-US" sz="900" u="none" cap="none" strike="noStrike"/>
                        <a:t>Better RNNs</a:t>
                      </a:r>
                      <a:endParaRPr b="1"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Transformers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Pre-trained Language Representation Models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  <p:cxnSp>
        <p:nvCxnSpPr>
          <p:cNvPr id="1734" name="Google Shape;1734;p120"/>
          <p:cNvCxnSpPr/>
          <p:nvPr/>
        </p:nvCxnSpPr>
        <p:spPr>
          <a:xfrm flipH="1" rot="10800000">
            <a:off x="1112675" y="4016725"/>
            <a:ext cx="560700" cy="123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735" name="Google Shape;1735;p120"/>
          <p:cNvCxnSpPr/>
          <p:nvPr/>
        </p:nvCxnSpPr>
        <p:spPr>
          <a:xfrm flipH="1" rot="10800000">
            <a:off x="1112675" y="5082275"/>
            <a:ext cx="560700" cy="123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736" name="Google Shape;1736;p120"/>
          <p:cNvSpPr txBox="1"/>
          <p:nvPr/>
        </p:nvSpPr>
        <p:spPr>
          <a:xfrm>
            <a:off x="201975" y="3757550"/>
            <a:ext cx="91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7" name="Google Shape;1737;p120"/>
          <p:cNvSpPr txBox="1"/>
          <p:nvPr/>
        </p:nvSpPr>
        <p:spPr>
          <a:xfrm>
            <a:off x="463275" y="3776575"/>
            <a:ext cx="697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  <a:r>
              <a:rPr b="1" baseline="-2500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</a:t>
            </a:r>
            <a:endParaRPr b="1" baseline="-2500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8" name="Google Shape;1738;p120"/>
          <p:cNvSpPr txBox="1"/>
          <p:nvPr/>
        </p:nvSpPr>
        <p:spPr>
          <a:xfrm>
            <a:off x="415450" y="4842125"/>
            <a:ext cx="697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</a:t>
            </a:r>
            <a:r>
              <a:rPr b="1" baseline="-2500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</a:t>
            </a:r>
            <a:endParaRPr b="1" baseline="-2500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9" name="Google Shape;1739;p120"/>
          <p:cNvSpPr/>
          <p:nvPr/>
        </p:nvSpPr>
        <p:spPr>
          <a:xfrm>
            <a:off x="4667275" y="3889575"/>
            <a:ext cx="486000" cy="1262400"/>
          </a:xfrm>
          <a:prstGeom prst="rect">
            <a:avLst/>
          </a:prstGeom>
          <a:noFill/>
          <a:ln cap="flat" cmpd="sng" w="19050">
            <a:solidFill>
              <a:srgbClr val="00B05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0" name="Google Shape;1740;p120"/>
          <p:cNvSpPr/>
          <p:nvPr/>
        </p:nvSpPr>
        <p:spPr>
          <a:xfrm>
            <a:off x="5177212" y="3889575"/>
            <a:ext cx="910800" cy="1262400"/>
          </a:xfrm>
          <a:prstGeom prst="rect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41" name="Google Shape;1741;p120"/>
          <p:cNvCxnSpPr/>
          <p:nvPr/>
        </p:nvCxnSpPr>
        <p:spPr>
          <a:xfrm flipH="1" rot="10800000">
            <a:off x="132375" y="4084475"/>
            <a:ext cx="11695800" cy="150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1742" name="Google Shape;1742;p120"/>
          <p:cNvCxnSpPr/>
          <p:nvPr/>
        </p:nvCxnSpPr>
        <p:spPr>
          <a:xfrm flipH="1" rot="10800000">
            <a:off x="243400" y="5079575"/>
            <a:ext cx="11695800" cy="150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med" w="med" type="stealth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7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7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6" name="Shape 1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7" name="Google Shape;1747;p121"/>
          <p:cNvSpPr txBox="1"/>
          <p:nvPr>
            <p:ph idx="4294967295"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/>
              <a:t>Transformers</a:t>
            </a:r>
            <a:endParaRPr/>
          </a:p>
        </p:txBody>
      </p:sp>
      <p:sp>
        <p:nvSpPr>
          <p:cNvPr id="1748" name="Google Shape;1748;p121"/>
          <p:cNvSpPr txBox="1"/>
          <p:nvPr/>
        </p:nvSpPr>
        <p:spPr>
          <a:xfrm>
            <a:off x="10592248" y="10844173"/>
            <a:ext cx="3841500" cy="216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7725" lIns="67725" spcFirstLastPara="1" rIns="67725" wrap="square" tIns="67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Figure credit: Christopher Olah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9" name="Google Shape;1749;p121"/>
          <p:cNvSpPr txBox="1"/>
          <p:nvPr>
            <p:ph idx="12" type="sldNum"/>
          </p:nvPr>
        </p:nvSpPr>
        <p:spPr>
          <a:xfrm>
            <a:off x="10415352" y="6217625"/>
            <a:ext cx="16128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154</a:t>
            </a:r>
            <a:endParaRPr/>
          </a:p>
        </p:txBody>
      </p:sp>
      <p:graphicFrame>
        <p:nvGraphicFramePr>
          <p:cNvPr id="1750" name="Google Shape;1750;p121"/>
          <p:cNvGraphicFramePr/>
          <p:nvPr/>
        </p:nvGraphicFramePr>
        <p:xfrm>
          <a:off x="842463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{E2A70BE9-4923-4DBF-B1AD-9856350866EA}</a:tableStyleId>
              </a:tblPr>
              <a:tblGrid>
                <a:gridCol w="1592700"/>
                <a:gridCol w="1049725"/>
                <a:gridCol w="938675"/>
                <a:gridCol w="2012175"/>
                <a:gridCol w="1210150"/>
                <a:gridCol w="1111375"/>
                <a:gridCol w="2592275"/>
              </a:tblGrid>
              <a:tr h="3976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/>
                        <a:t>Why do we need RNN</a:t>
                      </a:r>
                      <a:endParaRPr sz="10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chemeClr val="dk1"/>
                          </a:solidFill>
                        </a:rPr>
                        <a:t>Simple RNNs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chemeClr val="dk1"/>
                          </a:solidFill>
                        </a:rPr>
                        <a:t>Attention</a:t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How to derive gradients for RNNs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Better RNNs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-US" sz="900" u="none" cap="none" strike="noStrike"/>
                        <a:t>Transformers</a:t>
                      </a:r>
                      <a:endParaRPr b="1"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Pre-trained Language Representation Models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  <p:pic>
        <p:nvPicPr>
          <p:cNvPr id="1751" name="Google Shape;1751;p1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96327" y="1552621"/>
            <a:ext cx="2954300" cy="2726826"/>
          </a:xfrm>
          <a:prstGeom prst="rect">
            <a:avLst/>
          </a:prstGeom>
          <a:noFill/>
          <a:ln>
            <a:noFill/>
          </a:ln>
        </p:spPr>
      </p:pic>
      <p:sp>
        <p:nvSpPr>
          <p:cNvPr id="1752" name="Google Shape;1752;p121"/>
          <p:cNvSpPr txBox="1"/>
          <p:nvPr/>
        </p:nvSpPr>
        <p:spPr>
          <a:xfrm>
            <a:off x="100775" y="1622725"/>
            <a:ext cx="7795500" cy="48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73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Char char="●"/>
            </a:pPr>
            <a:r>
              <a:rPr b="0" i="0" lang="en-US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 mechanism of recurrence, just attention! (Vaswani et al. 2017)</a:t>
            </a:r>
            <a:endParaRPr b="0" i="0" sz="2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73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Char char="●"/>
            </a:pPr>
            <a:r>
              <a:rPr b="0" i="0" lang="en-US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“Combine information” between words via </a:t>
            </a:r>
            <a:r>
              <a:rPr b="1" i="0" lang="en-US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self-attention</a:t>
            </a:r>
            <a:endParaRPr b="1" i="0" sz="2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73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Char char="●"/>
            </a:pPr>
            <a:r>
              <a:rPr b="0" i="0" lang="en-US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 multiple self-attentions in parallel</a:t>
            </a:r>
            <a:br>
              <a:rPr b="1" i="0" lang="en-US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b="1" i="0" lang="en-US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efficient</a:t>
            </a:r>
            <a:endParaRPr b="1" i="0" sz="2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73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Char char="●"/>
            </a:pPr>
            <a:r>
              <a:rPr b="0" i="0" lang="en-US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Even better gradient flow than LSTMs</a:t>
            </a:r>
            <a:br>
              <a:rPr b="0" i="0" lang="en-US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 </a:t>
            </a:r>
            <a:r>
              <a:rPr b="1" i="0" lang="en-US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deep</a:t>
            </a:r>
            <a:endParaRPr b="1" i="0" sz="2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73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Char char="●"/>
            </a:pPr>
            <a:r>
              <a:rPr b="1" i="0" lang="en-US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Not limited by locality</a:t>
            </a:r>
            <a:r>
              <a:rPr b="0" i="0" lang="en-US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by design</a:t>
            </a:r>
            <a:endParaRPr b="0" i="0" sz="2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73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Char char="○"/>
            </a:pPr>
            <a:r>
              <a:rPr b="0" i="0" lang="en-US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LSTM needs to remember K-words back in cell state</a:t>
            </a:r>
            <a:endParaRPr b="0" i="0" sz="2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73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Char char="○"/>
            </a:pPr>
            <a:r>
              <a:rPr b="0" i="0" lang="en-US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CNN only sees kernel window</a:t>
            </a:r>
            <a:endParaRPr b="0" i="0" sz="2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3" name="Google Shape;1753;p121"/>
          <p:cNvSpPr txBox="1"/>
          <p:nvPr/>
        </p:nvSpPr>
        <p:spPr>
          <a:xfrm>
            <a:off x="0" y="6217625"/>
            <a:ext cx="11009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Vaswani, A., Shazeer, N., Parmar, N., Uszkoreit, J., Jones, L., Gomez, A.N., Kaiser, Ł. and Polosukhin, I., 2017. Attention is all you need. In </a:t>
            </a:r>
            <a:r>
              <a:rPr b="0" i="1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Advances in neural information processing systems</a:t>
            </a: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(pp. 5998-6008).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4" name="Google Shape;1754;p121"/>
          <p:cNvSpPr txBox="1"/>
          <p:nvPr/>
        </p:nvSpPr>
        <p:spPr>
          <a:xfrm>
            <a:off x="7973750" y="4584350"/>
            <a:ext cx="7107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Image source: </a:t>
            </a:r>
            <a:r>
              <a:rPr b="0" i="0" lang="en-US" sz="1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https://www.mall.cz/figurky/</a:t>
            </a:r>
            <a:br>
              <a:rPr b="0" i="0" lang="en-US" sz="1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</a:br>
            <a:r>
              <a:rPr b="0" i="0" lang="en-US" sz="1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transformers-gen-figurka-voyager-optimus-prime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8" name="Shape 1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9" name="Google Shape;1759;p122"/>
          <p:cNvSpPr txBox="1"/>
          <p:nvPr>
            <p:ph idx="4294967295"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/>
              <a:t>Transformers</a:t>
            </a:r>
            <a:endParaRPr/>
          </a:p>
        </p:txBody>
      </p:sp>
      <p:sp>
        <p:nvSpPr>
          <p:cNvPr id="1760" name="Google Shape;1760;p122"/>
          <p:cNvSpPr txBox="1"/>
          <p:nvPr/>
        </p:nvSpPr>
        <p:spPr>
          <a:xfrm>
            <a:off x="10592248" y="10844173"/>
            <a:ext cx="3841500" cy="216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7725" lIns="67725" spcFirstLastPara="1" rIns="67725" wrap="square" tIns="67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Figure credit: Christopher Olah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1" name="Google Shape;1761;p122"/>
          <p:cNvSpPr txBox="1"/>
          <p:nvPr>
            <p:ph idx="12" type="sldNum"/>
          </p:nvPr>
        </p:nvSpPr>
        <p:spPr>
          <a:xfrm>
            <a:off x="10415352" y="6217625"/>
            <a:ext cx="16128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154</a:t>
            </a:r>
            <a:endParaRPr/>
          </a:p>
        </p:txBody>
      </p:sp>
      <p:graphicFrame>
        <p:nvGraphicFramePr>
          <p:cNvPr id="1762" name="Google Shape;1762;p122"/>
          <p:cNvGraphicFramePr/>
          <p:nvPr/>
        </p:nvGraphicFramePr>
        <p:xfrm>
          <a:off x="842463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{E2A70BE9-4923-4DBF-B1AD-9856350866EA}</a:tableStyleId>
              </a:tblPr>
              <a:tblGrid>
                <a:gridCol w="1592700"/>
                <a:gridCol w="1049725"/>
                <a:gridCol w="938675"/>
                <a:gridCol w="2012175"/>
                <a:gridCol w="1210150"/>
                <a:gridCol w="1111375"/>
                <a:gridCol w="2592275"/>
              </a:tblGrid>
              <a:tr h="3976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/>
                        <a:t>Why do we need RNN</a:t>
                      </a:r>
                      <a:endParaRPr sz="10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chemeClr val="dk1"/>
                          </a:solidFill>
                        </a:rPr>
                        <a:t>Simple RNNs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chemeClr val="dk1"/>
                          </a:solidFill>
                        </a:rPr>
                        <a:t>Attention</a:t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How to derive gradients for RNNs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Better RNNs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-US" sz="900" u="none" cap="none" strike="noStrike"/>
                        <a:t>Transformers</a:t>
                      </a:r>
                      <a:endParaRPr b="1"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Pre-trained Language Representation Models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  <p:pic>
        <p:nvPicPr>
          <p:cNvPr id="1763" name="Google Shape;1763;p1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96327" y="1552621"/>
            <a:ext cx="2954300" cy="2726826"/>
          </a:xfrm>
          <a:prstGeom prst="rect">
            <a:avLst/>
          </a:prstGeom>
          <a:noFill/>
          <a:ln>
            <a:noFill/>
          </a:ln>
        </p:spPr>
      </p:pic>
      <p:sp>
        <p:nvSpPr>
          <p:cNvPr id="1764" name="Google Shape;1764;p122"/>
          <p:cNvSpPr txBox="1"/>
          <p:nvPr/>
        </p:nvSpPr>
        <p:spPr>
          <a:xfrm>
            <a:off x="100775" y="1622725"/>
            <a:ext cx="77955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73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Char char="●"/>
            </a:pPr>
            <a:r>
              <a:rPr b="0" i="0" lang="en-US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Work well mostly in larger scale (50M+ params)</a:t>
            </a:r>
            <a:endParaRPr b="0" i="0" sz="2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73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Char char="●"/>
            </a:pPr>
            <a:r>
              <a:rPr b="0" i="0" lang="en-US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Require lots of data to train</a:t>
            </a:r>
            <a:endParaRPr b="0" i="0" sz="2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5" name="Google Shape;1765;p122"/>
          <p:cNvSpPr txBox="1"/>
          <p:nvPr/>
        </p:nvSpPr>
        <p:spPr>
          <a:xfrm>
            <a:off x="0" y="6217625"/>
            <a:ext cx="11009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Vaswani, A., Shazeer, N., Parmar, N., Uszkoreit, J., Jones, L., Gomez, A.N., Kaiser, Ł. and Polosukhin, I., 2017. Attention is all you need. In </a:t>
            </a:r>
            <a:r>
              <a:rPr b="0" i="1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Advances in neural information processing systems</a:t>
            </a: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(pp. 5998-6008).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6" name="Google Shape;1766;p122"/>
          <p:cNvSpPr txBox="1"/>
          <p:nvPr/>
        </p:nvSpPr>
        <p:spPr>
          <a:xfrm>
            <a:off x="7973750" y="4584350"/>
            <a:ext cx="7107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Image source: </a:t>
            </a:r>
            <a:r>
              <a:rPr b="0" i="0" lang="en-US" sz="1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https://www.mall.cz/figurky/</a:t>
            </a:r>
            <a:br>
              <a:rPr b="0" i="0" lang="en-US" sz="1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</a:br>
            <a:r>
              <a:rPr b="0" i="0" lang="en-US" sz="1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transformers-gen-figurka-voyager-optimus-prime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0" name="Shape 1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1" name="Google Shape;1771;p1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71267" y="1542825"/>
            <a:ext cx="4148892" cy="4488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2" name="Google Shape;1772;p1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71267" y="1542812"/>
            <a:ext cx="4148892" cy="4488965"/>
          </a:xfrm>
          <a:prstGeom prst="rect">
            <a:avLst/>
          </a:prstGeom>
          <a:noFill/>
          <a:ln>
            <a:noFill/>
          </a:ln>
        </p:spPr>
      </p:pic>
      <p:sp>
        <p:nvSpPr>
          <p:cNvPr id="1773" name="Google Shape;1773;p123"/>
          <p:cNvSpPr txBox="1"/>
          <p:nvPr>
            <p:ph idx="4294967295"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/>
              <a:t>General Attention</a:t>
            </a:r>
            <a:endParaRPr/>
          </a:p>
        </p:txBody>
      </p:sp>
      <p:cxnSp>
        <p:nvCxnSpPr>
          <p:cNvPr id="1774" name="Google Shape;1774;p123"/>
          <p:cNvCxnSpPr/>
          <p:nvPr/>
        </p:nvCxnSpPr>
        <p:spPr>
          <a:xfrm flipH="1">
            <a:off x="7075136" y="3292642"/>
            <a:ext cx="1163700" cy="168600"/>
          </a:xfrm>
          <a:prstGeom prst="straightConnector1">
            <a:avLst/>
          </a:prstGeom>
          <a:noFill/>
          <a:ln cap="flat" cmpd="sng" w="9525">
            <a:solidFill>
              <a:srgbClr val="0000FF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775" name="Google Shape;1775;p123"/>
          <p:cNvSpPr txBox="1"/>
          <p:nvPr/>
        </p:nvSpPr>
        <p:spPr>
          <a:xfrm>
            <a:off x="6236581" y="3405646"/>
            <a:ext cx="1296900" cy="4617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-30657" l="-7036" r="0" t="-10667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76" name="Google Shape;1776;p123"/>
          <p:cNvCxnSpPr/>
          <p:nvPr/>
        </p:nvCxnSpPr>
        <p:spPr>
          <a:xfrm rot="10800000">
            <a:off x="6483801" y="4932220"/>
            <a:ext cx="933000" cy="0"/>
          </a:xfrm>
          <a:prstGeom prst="straightConnector1">
            <a:avLst/>
          </a:prstGeom>
          <a:noFill/>
          <a:ln cap="flat" cmpd="sng" w="9525">
            <a:solidFill>
              <a:srgbClr val="00B05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777" name="Google Shape;1777;p123"/>
          <p:cNvSpPr txBox="1"/>
          <p:nvPr/>
        </p:nvSpPr>
        <p:spPr>
          <a:xfrm>
            <a:off x="5479093" y="4701384"/>
            <a:ext cx="1004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Keys K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78" name="Google Shape;1778;p123"/>
          <p:cNvCxnSpPr>
            <a:endCxn id="1779" idx="3"/>
          </p:cNvCxnSpPr>
          <p:nvPr/>
        </p:nvCxnSpPr>
        <p:spPr>
          <a:xfrm flipH="1">
            <a:off x="5833173" y="5692047"/>
            <a:ext cx="1583700" cy="501600"/>
          </a:xfrm>
          <a:prstGeom prst="straightConnector1">
            <a:avLst/>
          </a:prstGeom>
          <a:noFill/>
          <a:ln cap="flat" cmpd="sng" w="1587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779" name="Google Shape;1779;p123"/>
          <p:cNvSpPr txBox="1"/>
          <p:nvPr/>
        </p:nvSpPr>
        <p:spPr>
          <a:xfrm>
            <a:off x="4559373" y="5962797"/>
            <a:ext cx="1273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Values V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0" name="Google Shape;1780;p123"/>
          <p:cNvSpPr txBox="1"/>
          <p:nvPr>
            <p:ph idx="12" type="sldNum"/>
          </p:nvPr>
        </p:nvSpPr>
        <p:spPr>
          <a:xfrm>
            <a:off x="10415352" y="6217625"/>
            <a:ext cx="16128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154</a:t>
            </a:r>
            <a:endParaRPr/>
          </a:p>
        </p:txBody>
      </p:sp>
      <p:sp>
        <p:nvSpPr>
          <p:cNvPr id="1781" name="Google Shape;1781;p123"/>
          <p:cNvSpPr txBox="1"/>
          <p:nvPr/>
        </p:nvSpPr>
        <p:spPr>
          <a:xfrm>
            <a:off x="415600" y="1739050"/>
            <a:ext cx="6595500" cy="42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Adaptive representation in every step </a:t>
            </a:r>
            <a:r>
              <a:rPr b="1" i="0" lang="en-US" sz="19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t</a:t>
            </a:r>
            <a:endParaRPr b="1" i="0" sz="19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1" i="0" sz="19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en-US" sz="19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E: </a:t>
            </a:r>
            <a:r>
              <a:rPr b="0" i="0" lang="en-US" sz="19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d x L</a:t>
            </a:r>
            <a:r>
              <a:rPr b="1" i="0" lang="en-US" sz="19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9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matrix of</a:t>
            </a:r>
            <a:r>
              <a:rPr b="1" i="0" lang="en-US" sz="19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9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encodings from encoder</a:t>
            </a:r>
            <a:endParaRPr b="0" i="0" sz="19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en-US" sz="19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h</a:t>
            </a:r>
            <a:r>
              <a:rPr b="1" baseline="-25000" i="0" lang="en-US" sz="19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t</a:t>
            </a:r>
            <a:r>
              <a:rPr b="1" i="0" lang="en-US" sz="19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b="0" i="0" lang="en-US" sz="19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d x 1 hidden vector in t-th step from decoder</a:t>
            </a:r>
            <a:endParaRPr b="0" i="0" sz="19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br>
              <a:rPr b="1" i="0" lang="en-US" sz="19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</a:br>
            <a:endParaRPr b="1" i="0" sz="19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en-US" sz="19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K = W</a:t>
            </a:r>
            <a:r>
              <a:rPr b="1" baseline="-25000" i="0" lang="en-US" sz="19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b="1" i="0" lang="en-US" sz="19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E </a:t>
            </a:r>
            <a:endParaRPr b="1" i="0" sz="19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en-US" sz="19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V = W</a:t>
            </a:r>
            <a:r>
              <a:rPr b="1" baseline="-25000" i="0" lang="en-US" sz="19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b="1" i="0" lang="en-US" sz="19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endParaRPr b="1" i="0" sz="19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en-US" sz="19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q</a:t>
            </a:r>
            <a:r>
              <a:rPr b="1" baseline="-25000" i="0" lang="en-US" sz="19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t</a:t>
            </a:r>
            <a:r>
              <a:rPr b="1" i="0" lang="en-US" sz="19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=h</a:t>
            </a:r>
            <a:r>
              <a:rPr b="1" baseline="-25000" i="0" lang="en-US" sz="19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t</a:t>
            </a:r>
            <a:br>
              <a:rPr b="1" baseline="-25000" i="0" lang="en-US" sz="19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</a:br>
            <a:endParaRPr b="1" i="0" sz="19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en-US" sz="19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r>
              <a:rPr b="1" baseline="-25000" i="0" lang="en-US" sz="19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t</a:t>
            </a:r>
            <a:r>
              <a:rPr b="1" baseline="30000" i="0" lang="en-US" sz="19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T</a:t>
            </a:r>
            <a:r>
              <a:rPr b="0" i="0" lang="en-US" sz="19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= softmax(</a:t>
            </a:r>
            <a:r>
              <a:rPr b="1" i="0" lang="en-US" sz="19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q</a:t>
            </a:r>
            <a:r>
              <a:rPr b="1" baseline="-25000" i="0" lang="en-US" sz="19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t</a:t>
            </a:r>
            <a:r>
              <a:rPr b="0" baseline="30000" i="0" lang="en-US" sz="19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T</a:t>
            </a:r>
            <a:r>
              <a:rPr b="1" i="0" lang="en-US" sz="19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K</a:t>
            </a:r>
            <a:r>
              <a:rPr b="0" baseline="30000" i="0" lang="en-US" sz="19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T</a:t>
            </a:r>
            <a:r>
              <a:rPr b="0" i="0" lang="en-US" sz="19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br>
              <a:rPr b="1" i="0" lang="en-US" sz="19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en-US" sz="19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  <a:r>
              <a:rPr b="1" baseline="-25000" i="0" lang="en-US" sz="19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t</a:t>
            </a:r>
            <a:r>
              <a:rPr b="0" i="0" lang="en-US" sz="19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= </a:t>
            </a:r>
            <a:r>
              <a:rPr b="1" i="0" lang="en-US" sz="19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Va</a:t>
            </a:r>
            <a:r>
              <a:rPr b="1" baseline="-25000" i="0" lang="en-US" sz="19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t</a:t>
            </a:r>
            <a:r>
              <a:rPr b="1" i="0" lang="en-US" sz="19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900" u="none" cap="none" strike="noStrike">
                <a:solidFill>
                  <a:srgbClr val="38761D"/>
                </a:solidFill>
                <a:latin typeface="Arial"/>
                <a:ea typeface="Arial"/>
                <a:cs typeface="Arial"/>
                <a:sym typeface="Arial"/>
              </a:rPr>
              <a:t>// sentence embedding for step t</a:t>
            </a:r>
            <a:endParaRPr b="0" i="0" sz="1900" u="none" cap="none" strike="noStrike">
              <a:solidFill>
                <a:srgbClr val="38761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1" i="0" sz="1900" u="none" cap="none" strike="noStrike">
              <a:solidFill>
                <a:srgbClr val="38761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en-US" sz="1900" u="none" cap="none" strike="noStrike">
                <a:solidFill>
                  <a:srgbClr val="38761D"/>
                </a:solidFill>
                <a:latin typeface="Arial"/>
                <a:ea typeface="Arial"/>
                <a:cs typeface="Arial"/>
                <a:sym typeface="Arial"/>
              </a:rPr>
              <a:t>p(w</a:t>
            </a:r>
            <a:r>
              <a:rPr b="1" baseline="-25000" i="0" lang="en-US" sz="1900" u="none" cap="none" strike="noStrike">
                <a:solidFill>
                  <a:srgbClr val="38761D"/>
                </a:solidFill>
                <a:latin typeface="Arial"/>
                <a:ea typeface="Arial"/>
                <a:cs typeface="Arial"/>
                <a:sym typeface="Arial"/>
              </a:rPr>
              <a:t>t</a:t>
            </a:r>
            <a:r>
              <a:rPr b="1" i="0" lang="en-US" sz="1900" u="none" cap="none" strike="noStrike">
                <a:solidFill>
                  <a:srgbClr val="38761D"/>
                </a:solidFill>
                <a:latin typeface="Arial"/>
                <a:ea typeface="Arial"/>
                <a:cs typeface="Arial"/>
                <a:sym typeface="Arial"/>
              </a:rPr>
              <a:t>|w</a:t>
            </a:r>
            <a:r>
              <a:rPr b="1" baseline="-25000" i="0" lang="en-US" sz="1900" u="none" cap="none" strike="noStrike">
                <a:solidFill>
                  <a:srgbClr val="38761D"/>
                </a:solidFill>
                <a:latin typeface="Arial"/>
                <a:ea typeface="Arial"/>
                <a:cs typeface="Arial"/>
                <a:sym typeface="Arial"/>
              </a:rPr>
              <a:t>i&lt;t</a:t>
            </a:r>
            <a:r>
              <a:rPr b="1" i="0" lang="en-US" sz="1900" u="none" cap="none" strike="noStrike">
                <a:solidFill>
                  <a:srgbClr val="38761D"/>
                </a:solidFill>
                <a:latin typeface="Arial"/>
                <a:ea typeface="Arial"/>
                <a:cs typeface="Arial"/>
                <a:sym typeface="Arial"/>
              </a:rPr>
              <a:t>) = softmax(W[</a:t>
            </a:r>
            <a:r>
              <a:rPr b="1" i="0" lang="en-US" sz="19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q</a:t>
            </a:r>
            <a:r>
              <a:rPr b="1" baseline="-25000" i="0" lang="en-US" sz="19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t</a:t>
            </a:r>
            <a:r>
              <a:rPr b="1" i="0" lang="en-US" sz="19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;c</a:t>
            </a:r>
            <a:r>
              <a:rPr b="1" baseline="-25000" i="0" lang="en-US" sz="19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t</a:t>
            </a:r>
            <a:r>
              <a:rPr b="1" i="0" lang="en-US" sz="1900" u="none" cap="none" strike="noStrike">
                <a:solidFill>
                  <a:srgbClr val="38761D"/>
                </a:solidFill>
                <a:latin typeface="Arial"/>
                <a:ea typeface="Arial"/>
                <a:cs typeface="Arial"/>
                <a:sym typeface="Arial"/>
              </a:rPr>
              <a:t>] + b) </a:t>
            </a:r>
            <a:r>
              <a:rPr b="0" i="0" lang="en-US" sz="1900" u="none" cap="none" strike="noStrike">
                <a:solidFill>
                  <a:srgbClr val="38761D"/>
                </a:solidFill>
                <a:latin typeface="Arial"/>
                <a:ea typeface="Arial"/>
                <a:cs typeface="Arial"/>
                <a:sym typeface="Arial"/>
              </a:rPr>
              <a:t>// per word probabilities</a:t>
            </a:r>
            <a:endParaRPr b="1" i="0" sz="1900" u="none" cap="none" strike="noStrike">
              <a:solidFill>
                <a:srgbClr val="38761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782" name="Google Shape;1782;p123"/>
          <p:cNvGraphicFramePr/>
          <p:nvPr/>
        </p:nvGraphicFramePr>
        <p:xfrm>
          <a:off x="842463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{E2A70BE9-4923-4DBF-B1AD-9856350866EA}</a:tableStyleId>
              </a:tblPr>
              <a:tblGrid>
                <a:gridCol w="1592700"/>
                <a:gridCol w="1049725"/>
                <a:gridCol w="938675"/>
                <a:gridCol w="2012175"/>
                <a:gridCol w="1210150"/>
                <a:gridCol w="1111375"/>
                <a:gridCol w="2592275"/>
              </a:tblGrid>
              <a:tr h="3976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/>
                        <a:t>Why do we need RNN</a:t>
                      </a:r>
                      <a:endParaRPr sz="10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chemeClr val="dk1"/>
                          </a:solidFill>
                        </a:rPr>
                        <a:t>Simple RNNs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chemeClr val="dk1"/>
                          </a:solidFill>
                        </a:rPr>
                        <a:t>Attention</a:t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How to derive gradients for RNNs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Better RNNs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-US" sz="900" u="none" cap="none" strike="noStrike"/>
                        <a:t>Transformers</a:t>
                      </a:r>
                      <a:endParaRPr b="1"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Pre-trained Language Representation Models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7" name="Shape 1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8" name="Google Shape;1788;p124"/>
          <p:cNvSpPr txBox="1"/>
          <p:nvPr>
            <p:ph idx="4294967295"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/>
              <a:t>Transformers: Self-Attention</a:t>
            </a:r>
            <a:endParaRPr/>
          </a:p>
        </p:txBody>
      </p:sp>
      <p:sp>
        <p:nvSpPr>
          <p:cNvPr id="1789" name="Google Shape;1789;p124"/>
          <p:cNvSpPr txBox="1"/>
          <p:nvPr>
            <p:ph idx="12" type="sldNum"/>
          </p:nvPr>
        </p:nvSpPr>
        <p:spPr>
          <a:xfrm>
            <a:off x="10415352" y="6217625"/>
            <a:ext cx="16128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154</a:t>
            </a:r>
            <a:endParaRPr/>
          </a:p>
        </p:txBody>
      </p:sp>
      <p:pic>
        <p:nvPicPr>
          <p:cNvPr id="1790" name="Google Shape;1790;p124"/>
          <p:cNvPicPr preferRelativeResize="0"/>
          <p:nvPr/>
        </p:nvPicPr>
        <p:blipFill rotWithShape="1">
          <a:blip r:embed="rId3">
            <a:alphaModFix/>
          </a:blip>
          <a:srcRect b="0" l="0" r="44809" t="64297"/>
          <a:stretch/>
        </p:blipFill>
        <p:spPr>
          <a:xfrm>
            <a:off x="854975" y="4683049"/>
            <a:ext cx="2975550" cy="1662625"/>
          </a:xfrm>
          <a:prstGeom prst="rect">
            <a:avLst/>
          </a:prstGeom>
          <a:noFill/>
          <a:ln>
            <a:noFill/>
          </a:ln>
        </p:spPr>
      </p:pic>
      <p:sp>
        <p:nvSpPr>
          <p:cNvPr id="1791" name="Google Shape;1791;p124"/>
          <p:cNvSpPr/>
          <p:nvPr/>
        </p:nvSpPr>
        <p:spPr>
          <a:xfrm>
            <a:off x="5179061" y="1967049"/>
            <a:ext cx="3915000" cy="5289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2" name="Google Shape;1792;p124"/>
          <p:cNvSpPr/>
          <p:nvPr/>
        </p:nvSpPr>
        <p:spPr>
          <a:xfrm>
            <a:off x="483179" y="1657128"/>
            <a:ext cx="3915000" cy="31965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3" name="Google Shape;1793;p124"/>
          <p:cNvSpPr/>
          <p:nvPr/>
        </p:nvSpPr>
        <p:spPr>
          <a:xfrm>
            <a:off x="1119939" y="4243591"/>
            <a:ext cx="252000" cy="7635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4" name="Google Shape;1794;p124"/>
          <p:cNvSpPr/>
          <p:nvPr/>
        </p:nvSpPr>
        <p:spPr>
          <a:xfrm>
            <a:off x="1906258" y="4246129"/>
            <a:ext cx="252000" cy="7635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5" name="Google Shape;1795;p124"/>
          <p:cNvSpPr/>
          <p:nvPr/>
        </p:nvSpPr>
        <p:spPr>
          <a:xfrm>
            <a:off x="2660412" y="4242208"/>
            <a:ext cx="252000" cy="7635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6" name="Google Shape;1796;p124"/>
          <p:cNvSpPr/>
          <p:nvPr/>
        </p:nvSpPr>
        <p:spPr>
          <a:xfrm>
            <a:off x="3429062" y="4242208"/>
            <a:ext cx="252000" cy="7635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797" name="Google Shape;1797;p124"/>
          <p:cNvCxnSpPr/>
          <p:nvPr/>
        </p:nvCxnSpPr>
        <p:spPr>
          <a:xfrm rot="10800000">
            <a:off x="993095" y="3609379"/>
            <a:ext cx="411000" cy="1018500"/>
          </a:xfrm>
          <a:prstGeom prst="straightConnector1">
            <a:avLst/>
          </a:prstGeom>
          <a:noFill/>
          <a:ln cap="flat" cmpd="sng" w="9525">
            <a:solidFill>
              <a:srgbClr val="0000FF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798" name="Google Shape;1798;p124"/>
          <p:cNvCxnSpPr/>
          <p:nvPr/>
        </p:nvCxnSpPr>
        <p:spPr>
          <a:xfrm rot="10800000">
            <a:off x="2099743" y="3671234"/>
            <a:ext cx="30000" cy="962400"/>
          </a:xfrm>
          <a:prstGeom prst="straightConnector1">
            <a:avLst/>
          </a:prstGeom>
          <a:noFill/>
          <a:ln cap="flat" cmpd="sng" w="9525">
            <a:solidFill>
              <a:srgbClr val="00B05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799" name="Google Shape;1799;p124"/>
          <p:cNvSpPr txBox="1"/>
          <p:nvPr/>
        </p:nvSpPr>
        <p:spPr>
          <a:xfrm>
            <a:off x="1612393" y="3198159"/>
            <a:ext cx="1004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Keys K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00" name="Google Shape;1800;p124"/>
          <p:cNvCxnSpPr>
            <a:stCxn id="1795" idx="3"/>
          </p:cNvCxnSpPr>
          <p:nvPr/>
        </p:nvCxnSpPr>
        <p:spPr>
          <a:xfrm flipH="1" rot="10800000">
            <a:off x="2912412" y="3769858"/>
            <a:ext cx="520200" cy="854100"/>
          </a:xfrm>
          <a:prstGeom prst="straightConnector1">
            <a:avLst/>
          </a:prstGeom>
          <a:noFill/>
          <a:ln cap="flat" cmpd="sng" w="1587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801" name="Google Shape;1801;p124"/>
          <p:cNvSpPr txBox="1"/>
          <p:nvPr/>
        </p:nvSpPr>
        <p:spPr>
          <a:xfrm>
            <a:off x="3124373" y="3198147"/>
            <a:ext cx="1273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Values V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2" name="Google Shape;1802;p124"/>
          <p:cNvSpPr txBox="1"/>
          <p:nvPr/>
        </p:nvSpPr>
        <p:spPr>
          <a:xfrm>
            <a:off x="113104" y="3092500"/>
            <a:ext cx="1587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Queries Q</a:t>
            </a:r>
            <a:endParaRPr b="0" i="0" sz="14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3" name="Google Shape;1803;p124"/>
          <p:cNvSpPr txBox="1"/>
          <p:nvPr/>
        </p:nvSpPr>
        <p:spPr>
          <a:xfrm>
            <a:off x="4296400" y="5164325"/>
            <a:ext cx="322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4" name="Google Shape;1804;p124"/>
          <p:cNvSpPr txBox="1"/>
          <p:nvPr/>
        </p:nvSpPr>
        <p:spPr>
          <a:xfrm>
            <a:off x="255175" y="1356875"/>
            <a:ext cx="4923900" cy="164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en-US" sz="19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E: </a:t>
            </a:r>
            <a:r>
              <a:rPr b="0" i="0" lang="en-US" sz="19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Lxd</a:t>
            </a:r>
            <a:r>
              <a:rPr b="1" i="0" lang="en-US" sz="19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9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matrix of</a:t>
            </a:r>
            <a:r>
              <a:rPr b="1" i="0" lang="en-US" sz="19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9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inputs</a:t>
            </a:r>
            <a:endParaRPr b="0" i="0" sz="19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en-US" sz="19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Q = W</a:t>
            </a:r>
            <a:r>
              <a:rPr b="1" baseline="-25000" i="0" lang="en-US" sz="19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q</a:t>
            </a:r>
            <a:r>
              <a:rPr b="1" i="0" lang="en-US" sz="19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E </a:t>
            </a:r>
            <a:endParaRPr b="1" i="0" sz="19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en-US" sz="19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K = W</a:t>
            </a:r>
            <a:r>
              <a:rPr b="1" baseline="-25000" i="0" lang="en-US" sz="19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k</a:t>
            </a:r>
            <a:r>
              <a:rPr b="1" i="0" lang="en-US" sz="19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E </a:t>
            </a:r>
            <a:endParaRPr b="1" i="0" sz="19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en-US" sz="19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V = W</a:t>
            </a:r>
            <a:r>
              <a:rPr b="1" baseline="-25000" i="0" lang="en-US" sz="19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v</a:t>
            </a:r>
            <a:r>
              <a:rPr b="1" i="0" lang="en-US" sz="19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endParaRPr b="1" i="0" sz="19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5" name="Google Shape;1805;p124"/>
          <p:cNvSpPr txBox="1"/>
          <p:nvPr/>
        </p:nvSpPr>
        <p:spPr>
          <a:xfrm>
            <a:off x="5263050" y="2252075"/>
            <a:ext cx="709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6" name="Google Shape;1806;p124"/>
          <p:cNvSpPr txBox="1"/>
          <p:nvPr/>
        </p:nvSpPr>
        <p:spPr>
          <a:xfrm>
            <a:off x="5444025" y="2174675"/>
            <a:ext cx="71079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1" i="0" lang="en-US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 = AV</a:t>
            </a:r>
            <a:r>
              <a:rPr b="0" i="0" lang="en-US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// L x d matrix</a:t>
            </a:r>
            <a:endParaRPr b="0" i="0" sz="2600" u="none" cap="none" strike="noStrik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1" i="0" lang="en-US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</a:t>
            </a:r>
            <a:r>
              <a:rPr b="0" i="0" lang="en-US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= </a:t>
            </a:r>
            <a:r>
              <a:rPr b="1" i="0" lang="en-US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</a:t>
            </a:r>
            <a:r>
              <a:rPr b="1" baseline="-25000" i="0" lang="en-US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</a:t>
            </a:r>
            <a:r>
              <a:rPr b="1" i="0" lang="en-US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  <a:r>
              <a:rPr b="0" i="0" lang="en-US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// output matrix of self-attention</a:t>
            </a:r>
            <a:endParaRPr b="0" i="0" sz="2600" u="none" cap="none" strike="noStrik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07" name="Google Shape;1807;p1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69600" y="3712475"/>
            <a:ext cx="2932377" cy="25800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8" name="Google Shape;1808;p124"/>
          <p:cNvPicPr preferRelativeResize="0"/>
          <p:nvPr/>
        </p:nvPicPr>
        <p:blipFill rotWithShape="1">
          <a:blip r:embed="rId5">
            <a:alphaModFix/>
          </a:blip>
          <a:srcRect b="5444" l="28968" r="44766" t="69138"/>
          <a:stretch/>
        </p:blipFill>
        <p:spPr>
          <a:xfrm>
            <a:off x="5302050" y="3796563"/>
            <a:ext cx="1587900" cy="1662626"/>
          </a:xfrm>
          <a:prstGeom prst="rect">
            <a:avLst/>
          </a:prstGeom>
          <a:noFill/>
          <a:ln>
            <a:noFill/>
          </a:ln>
        </p:spPr>
      </p:pic>
      <p:sp>
        <p:nvSpPr>
          <p:cNvPr id="1809" name="Google Shape;1809;p124"/>
          <p:cNvSpPr txBox="1"/>
          <p:nvPr/>
        </p:nvSpPr>
        <p:spPr>
          <a:xfrm>
            <a:off x="5444025" y="1752275"/>
            <a:ext cx="50739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1" i="0" lang="en-US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= </a:t>
            </a:r>
            <a:r>
              <a:rPr b="0" i="0" lang="en-US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softmax(</a:t>
            </a:r>
            <a:r>
              <a:rPr b="1" i="0" lang="en-US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QK</a:t>
            </a:r>
            <a:r>
              <a:rPr b="1" baseline="30000" i="0" lang="en-US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</a:t>
            </a:r>
            <a:r>
              <a:rPr b="0" i="0" lang="en-US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 </a:t>
            </a:r>
            <a:r>
              <a:rPr b="0" i="0" lang="en-US" sz="2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// LxL matrix</a:t>
            </a:r>
            <a:endParaRPr b="0" i="0" sz="2600" u="none" cap="none" strike="noStrik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0" name="Google Shape;1810;p124"/>
          <p:cNvSpPr txBox="1"/>
          <p:nvPr/>
        </p:nvSpPr>
        <p:spPr>
          <a:xfrm>
            <a:off x="6889950" y="6345675"/>
            <a:ext cx="7107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source: https://github.com/jessevig/bertviz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811" name="Google Shape;1811;p124"/>
          <p:cNvGraphicFramePr/>
          <p:nvPr/>
        </p:nvGraphicFramePr>
        <p:xfrm>
          <a:off x="842463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{E2A70BE9-4923-4DBF-B1AD-9856350866EA}</a:tableStyleId>
              </a:tblPr>
              <a:tblGrid>
                <a:gridCol w="1592700"/>
                <a:gridCol w="1049725"/>
                <a:gridCol w="938675"/>
                <a:gridCol w="2012175"/>
                <a:gridCol w="1210150"/>
                <a:gridCol w="1111375"/>
                <a:gridCol w="2592275"/>
              </a:tblGrid>
              <a:tr h="3976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/>
                        <a:t>Why do we need RNN</a:t>
                      </a:r>
                      <a:endParaRPr sz="10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chemeClr val="dk1"/>
                          </a:solidFill>
                        </a:rPr>
                        <a:t>Simple RNNs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chemeClr val="dk1"/>
                          </a:solidFill>
                        </a:rPr>
                        <a:t>Attention</a:t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How to derive gradients for RNNs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Better RNNs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-US" sz="900" u="none" cap="none" strike="noStrike"/>
                        <a:t>Transformers</a:t>
                      </a:r>
                      <a:endParaRPr b="1"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Pre-trained Language Representation Models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6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126"/>
          <p:cNvSpPr txBox="1"/>
          <p:nvPr>
            <p:ph idx="4294967295"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/>
              <a:t>Transformers: Self-Attention</a:t>
            </a:r>
            <a:endParaRPr/>
          </a:p>
        </p:txBody>
      </p:sp>
      <p:sp>
        <p:nvSpPr>
          <p:cNvPr id="1818" name="Google Shape;1818;p126"/>
          <p:cNvSpPr txBox="1"/>
          <p:nvPr>
            <p:ph idx="12" type="sldNum"/>
          </p:nvPr>
        </p:nvSpPr>
        <p:spPr>
          <a:xfrm>
            <a:off x="10415352" y="6217625"/>
            <a:ext cx="16128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154</a:t>
            </a:r>
            <a:endParaRPr/>
          </a:p>
        </p:txBody>
      </p:sp>
      <p:pic>
        <p:nvPicPr>
          <p:cNvPr id="1819" name="Google Shape;1819;p126"/>
          <p:cNvPicPr preferRelativeResize="0"/>
          <p:nvPr/>
        </p:nvPicPr>
        <p:blipFill rotWithShape="1">
          <a:blip r:embed="rId3">
            <a:alphaModFix/>
          </a:blip>
          <a:srcRect b="0" l="0" r="44809" t="64297"/>
          <a:stretch/>
        </p:blipFill>
        <p:spPr>
          <a:xfrm>
            <a:off x="854975" y="4683049"/>
            <a:ext cx="2975550" cy="1662625"/>
          </a:xfrm>
          <a:prstGeom prst="rect">
            <a:avLst/>
          </a:prstGeom>
          <a:noFill/>
          <a:ln>
            <a:noFill/>
          </a:ln>
        </p:spPr>
      </p:pic>
      <p:sp>
        <p:nvSpPr>
          <p:cNvPr id="1820" name="Google Shape;1820;p126"/>
          <p:cNvSpPr/>
          <p:nvPr/>
        </p:nvSpPr>
        <p:spPr>
          <a:xfrm>
            <a:off x="5179061" y="1967049"/>
            <a:ext cx="3915000" cy="5289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1" name="Google Shape;1821;p126"/>
          <p:cNvSpPr/>
          <p:nvPr/>
        </p:nvSpPr>
        <p:spPr>
          <a:xfrm>
            <a:off x="483179" y="1657128"/>
            <a:ext cx="3915000" cy="31965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2" name="Google Shape;1822;p126"/>
          <p:cNvSpPr/>
          <p:nvPr/>
        </p:nvSpPr>
        <p:spPr>
          <a:xfrm>
            <a:off x="1119939" y="4243591"/>
            <a:ext cx="252000" cy="7635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3" name="Google Shape;1823;p126"/>
          <p:cNvSpPr/>
          <p:nvPr/>
        </p:nvSpPr>
        <p:spPr>
          <a:xfrm>
            <a:off x="1906258" y="4246129"/>
            <a:ext cx="252000" cy="7635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4" name="Google Shape;1824;p126"/>
          <p:cNvSpPr/>
          <p:nvPr/>
        </p:nvSpPr>
        <p:spPr>
          <a:xfrm>
            <a:off x="2660412" y="4242208"/>
            <a:ext cx="252000" cy="7635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5" name="Google Shape;1825;p126"/>
          <p:cNvSpPr/>
          <p:nvPr/>
        </p:nvSpPr>
        <p:spPr>
          <a:xfrm>
            <a:off x="3429062" y="4242208"/>
            <a:ext cx="252000" cy="7635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826" name="Google Shape;1826;p126"/>
          <p:cNvCxnSpPr/>
          <p:nvPr/>
        </p:nvCxnSpPr>
        <p:spPr>
          <a:xfrm rot="10800000">
            <a:off x="993095" y="3609379"/>
            <a:ext cx="411000" cy="1018500"/>
          </a:xfrm>
          <a:prstGeom prst="straightConnector1">
            <a:avLst/>
          </a:prstGeom>
          <a:noFill/>
          <a:ln cap="flat" cmpd="sng" w="9525">
            <a:solidFill>
              <a:srgbClr val="0000FF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827" name="Google Shape;1827;p126"/>
          <p:cNvCxnSpPr/>
          <p:nvPr/>
        </p:nvCxnSpPr>
        <p:spPr>
          <a:xfrm rot="10800000">
            <a:off x="2099743" y="3671234"/>
            <a:ext cx="30000" cy="962400"/>
          </a:xfrm>
          <a:prstGeom prst="straightConnector1">
            <a:avLst/>
          </a:prstGeom>
          <a:noFill/>
          <a:ln cap="flat" cmpd="sng" w="9525">
            <a:solidFill>
              <a:srgbClr val="00B05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828" name="Google Shape;1828;p126"/>
          <p:cNvSpPr txBox="1"/>
          <p:nvPr/>
        </p:nvSpPr>
        <p:spPr>
          <a:xfrm>
            <a:off x="1612393" y="3198159"/>
            <a:ext cx="1004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Keys K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29" name="Google Shape;1829;p126"/>
          <p:cNvCxnSpPr>
            <a:stCxn id="1824" idx="3"/>
          </p:cNvCxnSpPr>
          <p:nvPr/>
        </p:nvCxnSpPr>
        <p:spPr>
          <a:xfrm flipH="1" rot="10800000">
            <a:off x="2912412" y="3769858"/>
            <a:ext cx="520200" cy="854100"/>
          </a:xfrm>
          <a:prstGeom prst="straightConnector1">
            <a:avLst/>
          </a:prstGeom>
          <a:noFill/>
          <a:ln cap="flat" cmpd="sng" w="1587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830" name="Google Shape;1830;p126"/>
          <p:cNvSpPr txBox="1"/>
          <p:nvPr/>
        </p:nvSpPr>
        <p:spPr>
          <a:xfrm>
            <a:off x="3124373" y="3198147"/>
            <a:ext cx="1273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Values V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1" name="Google Shape;1831;p126"/>
          <p:cNvSpPr txBox="1"/>
          <p:nvPr/>
        </p:nvSpPr>
        <p:spPr>
          <a:xfrm>
            <a:off x="113104" y="3092500"/>
            <a:ext cx="1587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Queries Q</a:t>
            </a:r>
            <a:endParaRPr b="0" i="0" sz="14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32" name="Google Shape;1832;p126"/>
          <p:cNvCxnSpPr/>
          <p:nvPr/>
        </p:nvCxnSpPr>
        <p:spPr>
          <a:xfrm flipH="1" rot="10800000">
            <a:off x="3481950" y="5003975"/>
            <a:ext cx="691200" cy="209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833" name="Google Shape;1833;p126"/>
          <p:cNvSpPr txBox="1"/>
          <p:nvPr/>
        </p:nvSpPr>
        <p:spPr>
          <a:xfrm>
            <a:off x="4296400" y="5164325"/>
            <a:ext cx="322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4" name="Google Shape;1834;p126"/>
          <p:cNvSpPr txBox="1"/>
          <p:nvPr/>
        </p:nvSpPr>
        <p:spPr>
          <a:xfrm>
            <a:off x="4197700" y="4738650"/>
            <a:ext cx="2975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~ assume zero mean, unit variance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5" name="Google Shape;1835;p126"/>
          <p:cNvSpPr txBox="1"/>
          <p:nvPr/>
        </p:nvSpPr>
        <p:spPr>
          <a:xfrm>
            <a:off x="255175" y="1356875"/>
            <a:ext cx="4923900" cy="164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en-US" sz="19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E: </a:t>
            </a:r>
            <a:r>
              <a:rPr b="0" i="0" lang="en-US" sz="19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Lxd</a:t>
            </a:r>
            <a:r>
              <a:rPr b="1" i="0" lang="en-US" sz="19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9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matrix of</a:t>
            </a:r>
            <a:r>
              <a:rPr b="1" i="0" lang="en-US" sz="19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9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inputs</a:t>
            </a:r>
            <a:endParaRPr b="0" i="0" sz="19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en-US" sz="19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Q = W</a:t>
            </a:r>
            <a:r>
              <a:rPr b="1" baseline="-25000" i="0" lang="en-US" sz="19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q</a:t>
            </a:r>
            <a:r>
              <a:rPr b="1" i="0" lang="en-US" sz="19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E </a:t>
            </a:r>
            <a:endParaRPr b="1" i="0" sz="19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en-US" sz="19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K = W</a:t>
            </a:r>
            <a:r>
              <a:rPr b="1" baseline="-25000" i="0" lang="en-US" sz="19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k</a:t>
            </a:r>
            <a:r>
              <a:rPr b="1" i="0" lang="en-US" sz="19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E </a:t>
            </a:r>
            <a:endParaRPr b="1" i="0" sz="19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en-US" sz="19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V = W</a:t>
            </a:r>
            <a:r>
              <a:rPr b="1" baseline="-25000" i="0" lang="en-US" sz="19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v</a:t>
            </a:r>
            <a:r>
              <a:rPr b="1" i="0" lang="en-US" sz="19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endParaRPr b="1" i="0" sz="19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36" name="Google Shape;1836;p126"/>
          <p:cNvCxnSpPr/>
          <p:nvPr/>
        </p:nvCxnSpPr>
        <p:spPr>
          <a:xfrm flipH="1" rot="10800000">
            <a:off x="952250" y="1881875"/>
            <a:ext cx="1629000" cy="18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837" name="Google Shape;1837;p126"/>
          <p:cNvSpPr txBox="1"/>
          <p:nvPr/>
        </p:nvSpPr>
        <p:spPr>
          <a:xfrm>
            <a:off x="2656825" y="1719150"/>
            <a:ext cx="22089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weights initialized so that values of Q,K,V have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zero mean, unit variance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8" name="Google Shape;1838;p126"/>
          <p:cNvSpPr txBox="1"/>
          <p:nvPr/>
        </p:nvSpPr>
        <p:spPr>
          <a:xfrm>
            <a:off x="5263050" y="2252075"/>
            <a:ext cx="709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9" name="Google Shape;1839;p126"/>
          <p:cNvSpPr txBox="1"/>
          <p:nvPr/>
        </p:nvSpPr>
        <p:spPr>
          <a:xfrm>
            <a:off x="5444025" y="2174675"/>
            <a:ext cx="7107900" cy="17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1" i="0" lang="en-US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= </a:t>
            </a:r>
            <a:endParaRPr b="0" i="0" sz="2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t/>
            </a:r>
            <a:endParaRPr b="0" i="0" sz="2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1" i="0" lang="en-US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 = </a:t>
            </a:r>
            <a:r>
              <a:rPr b="0" i="0" lang="en-US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AV </a:t>
            </a:r>
            <a:r>
              <a:rPr b="0" i="0" lang="en-US" sz="2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// L x d matrix</a:t>
            </a:r>
            <a:endParaRPr b="0" i="0" sz="2600" u="none" cap="none" strike="noStrik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1" i="0" lang="en-US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</a:t>
            </a:r>
            <a:r>
              <a:rPr b="0" i="0" lang="en-US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= W</a:t>
            </a:r>
            <a:r>
              <a:rPr b="0" baseline="-25000" i="0" lang="en-US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</a:t>
            </a:r>
            <a:r>
              <a:rPr b="0" i="0" lang="en-US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 </a:t>
            </a:r>
            <a:r>
              <a:rPr b="0" i="0" lang="en-US" sz="2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// output of self-attention</a:t>
            </a:r>
            <a:endParaRPr b="0" i="0" sz="2600" u="none" cap="none" strike="noStrik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40" name="Google Shape;1840;p1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55850" y="1876988"/>
            <a:ext cx="2596375" cy="1150375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126"/>
          <p:cNvSpPr/>
          <p:nvPr/>
        </p:nvSpPr>
        <p:spPr>
          <a:xfrm>
            <a:off x="8391250" y="2652275"/>
            <a:ext cx="252000" cy="347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42" name="Google Shape;1842;p126"/>
          <p:cNvCxnSpPr/>
          <p:nvPr/>
        </p:nvCxnSpPr>
        <p:spPr>
          <a:xfrm flipH="1">
            <a:off x="4553500" y="3362550"/>
            <a:ext cx="937800" cy="1468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843" name="Google Shape;1843;p126"/>
          <p:cNvCxnSpPr>
            <a:endCxn id="1834" idx="0"/>
          </p:cNvCxnSpPr>
          <p:nvPr/>
        </p:nvCxnSpPr>
        <p:spPr>
          <a:xfrm>
            <a:off x="5616850" y="3844050"/>
            <a:ext cx="68700" cy="894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graphicFrame>
        <p:nvGraphicFramePr>
          <p:cNvPr id="1844" name="Google Shape;1844;p126"/>
          <p:cNvGraphicFramePr/>
          <p:nvPr/>
        </p:nvGraphicFramePr>
        <p:xfrm>
          <a:off x="842463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{E2A70BE9-4923-4DBF-B1AD-9856350866EA}</a:tableStyleId>
              </a:tblPr>
              <a:tblGrid>
                <a:gridCol w="1592700"/>
                <a:gridCol w="1049725"/>
                <a:gridCol w="938675"/>
                <a:gridCol w="2012175"/>
                <a:gridCol w="1210150"/>
                <a:gridCol w="1111375"/>
                <a:gridCol w="2592275"/>
              </a:tblGrid>
              <a:tr h="3976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/>
                        <a:t>Why do we need RNN</a:t>
                      </a:r>
                      <a:endParaRPr sz="10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chemeClr val="dk1"/>
                          </a:solidFill>
                        </a:rPr>
                        <a:t>Simple RNNs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chemeClr val="dk1"/>
                          </a:solidFill>
                        </a:rPr>
                        <a:t>Attention</a:t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How to derive gradients for RNNs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Better RNNs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-US" sz="900" u="none" cap="none" strike="noStrike"/>
                        <a:t>Transformers</a:t>
                      </a:r>
                      <a:endParaRPr b="1"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Pre-trained Language Representation Models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127"/>
          <p:cNvSpPr txBox="1"/>
          <p:nvPr>
            <p:ph idx="4294967295"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/>
              <a:t>Transformers</a:t>
            </a:r>
            <a:endParaRPr/>
          </a:p>
        </p:txBody>
      </p:sp>
      <p:sp>
        <p:nvSpPr>
          <p:cNvPr id="1851" name="Google Shape;1851;p127"/>
          <p:cNvSpPr txBox="1"/>
          <p:nvPr>
            <p:ph idx="12" type="sldNum"/>
          </p:nvPr>
        </p:nvSpPr>
        <p:spPr>
          <a:xfrm>
            <a:off x="10415352" y="6217625"/>
            <a:ext cx="16128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154</a:t>
            </a:r>
            <a:endParaRPr/>
          </a:p>
        </p:txBody>
      </p:sp>
      <p:pic>
        <p:nvPicPr>
          <p:cNvPr id="1852" name="Google Shape;1852;p1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02625" y="1488267"/>
            <a:ext cx="3526083" cy="51963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3" name="Google Shape;1853;p1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904524" y="1356874"/>
            <a:ext cx="2871775" cy="4403825"/>
          </a:xfrm>
          <a:prstGeom prst="rect">
            <a:avLst/>
          </a:prstGeom>
          <a:noFill/>
          <a:ln>
            <a:noFill/>
          </a:ln>
        </p:spPr>
      </p:pic>
      <p:sp>
        <p:nvSpPr>
          <p:cNvPr id="1854" name="Google Shape;1854;p127"/>
          <p:cNvSpPr txBox="1"/>
          <p:nvPr/>
        </p:nvSpPr>
        <p:spPr>
          <a:xfrm>
            <a:off x="4728700" y="6133625"/>
            <a:ext cx="60492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Image source: </a:t>
            </a: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Vaswani, A., Shazeer, N., Parmar, N., Uszkoreit, J., Jones, L., Gomez, A.N., Kaiser, Ł. and Polosukhin, I., 2017. Attention is all you need. 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5" name="Google Shape;1855;p127"/>
          <p:cNvSpPr txBox="1"/>
          <p:nvPr/>
        </p:nvSpPr>
        <p:spPr>
          <a:xfrm>
            <a:off x="4921050" y="4292075"/>
            <a:ext cx="7107900" cy="17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1" i="0" lang="en-US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r>
              <a:rPr b="1" baseline="-25000" i="0" lang="en-US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r>
              <a:rPr b="1" i="0" lang="en-US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= </a:t>
            </a:r>
            <a:endParaRPr b="0" i="0" sz="2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t/>
            </a:r>
            <a:endParaRPr b="0" i="0" sz="2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1" i="0" lang="en-US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  <a:r>
              <a:rPr b="1" baseline="-25000" i="0" lang="en-US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r>
              <a:rPr b="1" i="0" lang="en-US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= </a:t>
            </a:r>
            <a:r>
              <a:rPr b="0" i="0" lang="en-US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r>
              <a:rPr b="0" baseline="-25000" i="0" lang="en-US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r>
              <a:rPr b="0" i="0" lang="en-US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 </a:t>
            </a:r>
            <a:r>
              <a:rPr b="0" i="0" lang="en-US" sz="2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// L x d matrix</a:t>
            </a:r>
            <a:endParaRPr b="0" i="0" sz="2600" u="none" cap="none" strike="noStrik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1" i="0" lang="en-US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</a:t>
            </a:r>
            <a:r>
              <a:rPr b="0" i="0" lang="en-US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= W</a:t>
            </a:r>
            <a:r>
              <a:rPr b="0" baseline="-25000" i="0" lang="en-US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</a:t>
            </a:r>
            <a:r>
              <a:rPr b="0" i="0" lang="en-US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[C</a:t>
            </a:r>
            <a:r>
              <a:rPr b="0" baseline="-25000" i="0" lang="en-US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b="0" i="0" lang="en-US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;</a:t>
            </a:r>
            <a:r>
              <a:rPr b="0" i="0" lang="en-US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  <a:r>
              <a:rPr b="0" baseline="-25000" i="0" lang="en-US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b="0" i="0" lang="en-US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;...;C</a:t>
            </a:r>
            <a:r>
              <a:rPr b="0" baseline="-25000" i="0" lang="en-US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r>
              <a:rPr b="0" i="0" lang="en-US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</a:t>
            </a:r>
            <a:r>
              <a:rPr b="0" i="0" lang="en-US" sz="2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// output of self-attention</a:t>
            </a:r>
            <a:endParaRPr b="0" i="0" sz="2600" u="none" cap="none" strike="noStrik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56" name="Google Shape;1856;p1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732875" y="3994388"/>
            <a:ext cx="2596375" cy="11503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857" name="Google Shape;1857;p127"/>
          <p:cNvGraphicFramePr/>
          <p:nvPr/>
        </p:nvGraphicFramePr>
        <p:xfrm>
          <a:off x="842463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{E2A70BE9-4923-4DBF-B1AD-9856350866EA}</a:tableStyleId>
              </a:tblPr>
              <a:tblGrid>
                <a:gridCol w="1592700"/>
                <a:gridCol w="1049725"/>
                <a:gridCol w="938675"/>
                <a:gridCol w="2012175"/>
                <a:gridCol w="1210150"/>
                <a:gridCol w="1111375"/>
                <a:gridCol w="2592275"/>
              </a:tblGrid>
              <a:tr h="3976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/>
                        <a:t>Why do we need RNN</a:t>
                      </a:r>
                      <a:endParaRPr sz="10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chemeClr val="dk1"/>
                          </a:solidFill>
                        </a:rPr>
                        <a:t>Simple RNNs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chemeClr val="dk1"/>
                          </a:solidFill>
                        </a:rPr>
                        <a:t>Attention</a:t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How to derive gradients for RNNs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Better RNNs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-US" sz="900" u="none" cap="none" strike="noStrike"/>
                        <a:t>Transformers</a:t>
                      </a:r>
                      <a:endParaRPr b="1"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Pre-trained Language Representation Models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  <p:sp>
        <p:nvSpPr>
          <p:cNvPr id="1858" name="Google Shape;1858;p127"/>
          <p:cNvSpPr/>
          <p:nvPr/>
        </p:nvSpPr>
        <p:spPr>
          <a:xfrm>
            <a:off x="668425" y="2980125"/>
            <a:ext cx="2270700" cy="3578700"/>
          </a:xfrm>
          <a:prstGeom prst="rect">
            <a:avLst/>
          </a:prstGeom>
          <a:noFill/>
          <a:ln cap="flat" cmpd="sng" w="38100">
            <a:solidFill>
              <a:srgbClr val="F6B26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9" name="Google Shape;1859;p127"/>
          <p:cNvSpPr/>
          <p:nvPr/>
        </p:nvSpPr>
        <p:spPr>
          <a:xfrm>
            <a:off x="3000625" y="1356875"/>
            <a:ext cx="1789500" cy="5385300"/>
          </a:xfrm>
          <a:prstGeom prst="rect">
            <a:avLst/>
          </a:prstGeom>
          <a:noFill/>
          <a:ln cap="flat" cmpd="sng" w="3810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0" name="Google Shape;1860;p127"/>
          <p:cNvSpPr txBox="1"/>
          <p:nvPr/>
        </p:nvSpPr>
        <p:spPr>
          <a:xfrm>
            <a:off x="878200" y="2387800"/>
            <a:ext cx="10737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en-US" sz="1700" u="none" cap="none" strike="noStrike">
                <a:solidFill>
                  <a:srgbClr val="EF8600"/>
                </a:solidFill>
                <a:latin typeface="Arial"/>
                <a:ea typeface="Arial"/>
                <a:cs typeface="Arial"/>
                <a:sym typeface="Arial"/>
              </a:rPr>
              <a:t>Encoder</a:t>
            </a:r>
            <a:endParaRPr b="1" i="0" sz="1700" u="none" cap="none" strike="noStrike">
              <a:solidFill>
                <a:srgbClr val="EF86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1" name="Google Shape;1861;p127"/>
          <p:cNvSpPr txBox="1"/>
          <p:nvPr/>
        </p:nvSpPr>
        <p:spPr>
          <a:xfrm>
            <a:off x="4921050" y="1738100"/>
            <a:ext cx="10737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en-US" sz="1700" u="none" cap="none" strike="noStrike">
                <a:solidFill>
                  <a:srgbClr val="6AA84F"/>
                </a:solidFill>
                <a:latin typeface="Arial"/>
                <a:ea typeface="Arial"/>
                <a:cs typeface="Arial"/>
                <a:sym typeface="Arial"/>
              </a:rPr>
              <a:t>Decoder</a:t>
            </a:r>
            <a:endParaRPr b="1" i="0" sz="1700" u="none" cap="none" strike="noStrike">
              <a:solidFill>
                <a:srgbClr val="6AA84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2" name="Google Shape;1862;p127"/>
          <p:cNvSpPr txBox="1"/>
          <p:nvPr/>
        </p:nvSpPr>
        <p:spPr>
          <a:xfrm>
            <a:off x="7386700" y="4215875"/>
            <a:ext cx="252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1" lang="en-US" sz="1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endParaRPr b="1" i="1" sz="18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3" name="Google Shape;1863;p127"/>
          <p:cNvSpPr txBox="1"/>
          <p:nvPr/>
        </p:nvSpPr>
        <p:spPr>
          <a:xfrm>
            <a:off x="7767700" y="4215875"/>
            <a:ext cx="199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1" lang="en-US" sz="1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endParaRPr b="1" i="1" sz="18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8" name="Shape 1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9" name="Google Shape;1869;p128"/>
          <p:cNvSpPr txBox="1"/>
          <p:nvPr>
            <p:ph idx="12" type="sldNum"/>
          </p:nvPr>
        </p:nvSpPr>
        <p:spPr>
          <a:xfrm>
            <a:off x="10415352" y="6217625"/>
            <a:ext cx="16128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154</a:t>
            </a:r>
            <a:endParaRPr/>
          </a:p>
        </p:txBody>
      </p:sp>
      <p:graphicFrame>
        <p:nvGraphicFramePr>
          <p:cNvPr id="1870" name="Google Shape;1870;p128"/>
          <p:cNvGraphicFramePr/>
          <p:nvPr/>
        </p:nvGraphicFramePr>
        <p:xfrm>
          <a:off x="842463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{E2A70BE9-4923-4DBF-B1AD-9856350866EA}</a:tableStyleId>
              </a:tblPr>
              <a:tblGrid>
                <a:gridCol w="1592700"/>
                <a:gridCol w="1049725"/>
                <a:gridCol w="938675"/>
                <a:gridCol w="2012175"/>
                <a:gridCol w="1210150"/>
                <a:gridCol w="1111375"/>
                <a:gridCol w="2592275"/>
              </a:tblGrid>
              <a:tr h="3976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/>
                        <a:t>Why do we need RNN</a:t>
                      </a:r>
                      <a:endParaRPr sz="10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chemeClr val="dk1"/>
                          </a:solidFill>
                        </a:rPr>
                        <a:t>Simple RNNs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chemeClr val="dk1"/>
                          </a:solidFill>
                        </a:rPr>
                        <a:t>Attention</a:t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How to derive gradients for RNNs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Better RNNs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Transformers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-US" sz="900" u="none" cap="none" strike="noStrike"/>
                        <a:t>Pre-trained Language Representation Models</a:t>
                      </a:r>
                      <a:endParaRPr b="1"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  <p:sp>
        <p:nvSpPr>
          <p:cNvPr id="1871" name="Google Shape;1871;p128"/>
          <p:cNvSpPr txBox="1"/>
          <p:nvPr>
            <p:ph idx="4294967295"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/>
              <a:t>Pretrained Language Representation Models</a:t>
            </a:r>
            <a:endParaRPr/>
          </a:p>
        </p:txBody>
      </p:sp>
      <p:sp>
        <p:nvSpPr>
          <p:cNvPr id="1872" name="Google Shape;1872;p128"/>
          <p:cNvSpPr txBox="1"/>
          <p:nvPr>
            <p:ph idx="4294967295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064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b="1" lang="en-US"/>
              <a:t>Colossal datasets</a:t>
            </a:r>
            <a:r>
              <a:rPr lang="en-US"/>
              <a:t> + Transformer models = </a:t>
            </a:r>
            <a:r>
              <a:rPr b="1" lang="en-US"/>
              <a:t>pre-training</a:t>
            </a:r>
            <a:endParaRPr b="1"/>
          </a:p>
          <a:p>
            <a:pPr indent="-4064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Word Embedding pre-training X [Model + Embedding] pre-training</a:t>
            </a:r>
            <a:endParaRPr/>
          </a:p>
          <a:p>
            <a:pPr indent="-4064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b="1" lang="en-US"/>
              <a:t>Fine-tune</a:t>
            </a:r>
            <a:r>
              <a:rPr lang="en-US"/>
              <a:t> with “</a:t>
            </a:r>
            <a:r>
              <a:rPr b="1" lang="en-US"/>
              <a:t>little dataset”</a:t>
            </a:r>
            <a:endParaRPr b="1"/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78" name="Google Shape;1878;p129"/>
          <p:cNvGraphicFramePr/>
          <p:nvPr/>
        </p:nvGraphicFramePr>
        <p:xfrm>
          <a:off x="842463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{E2A70BE9-4923-4DBF-B1AD-9856350866EA}</a:tableStyleId>
              </a:tblPr>
              <a:tblGrid>
                <a:gridCol w="1592700"/>
                <a:gridCol w="1049725"/>
                <a:gridCol w="938675"/>
                <a:gridCol w="2012175"/>
                <a:gridCol w="1210150"/>
                <a:gridCol w="1111375"/>
                <a:gridCol w="2592275"/>
              </a:tblGrid>
              <a:tr h="3976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/>
                        <a:t>Why do we need RNN</a:t>
                      </a:r>
                      <a:endParaRPr sz="10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chemeClr val="dk1"/>
                          </a:solidFill>
                        </a:rPr>
                        <a:t>Simple RNNs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chemeClr val="dk1"/>
                          </a:solidFill>
                        </a:rPr>
                        <a:t>Attention</a:t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How to derive gradients for RNNs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Better RNNs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Transformers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-US" sz="900" u="none" cap="none" strike="noStrike"/>
                        <a:t>Pre-trained Language Representation Models</a:t>
                      </a:r>
                      <a:endParaRPr b="1"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  <p:sp>
        <p:nvSpPr>
          <p:cNvPr id="1879" name="Google Shape;1879;p129"/>
          <p:cNvSpPr txBox="1"/>
          <p:nvPr>
            <p:ph idx="4294967295" type="title"/>
          </p:nvPr>
        </p:nvSpPr>
        <p:spPr>
          <a:xfrm>
            <a:off x="415600" y="593380"/>
            <a:ext cx="11360700" cy="122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/>
              <a:t>BERT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100"/>
              <a:t>B</a:t>
            </a:r>
            <a:r>
              <a:rPr lang="en-US" sz="3100">
                <a:solidFill>
                  <a:srgbClr val="888888"/>
                </a:solidFill>
              </a:rPr>
              <a:t>i-directional </a:t>
            </a:r>
            <a:r>
              <a:rPr lang="en-US" sz="3100"/>
              <a:t>E</a:t>
            </a:r>
            <a:r>
              <a:rPr lang="en-US" sz="3100">
                <a:solidFill>
                  <a:srgbClr val="888888"/>
                </a:solidFill>
              </a:rPr>
              <a:t>ncodings f</a:t>
            </a:r>
            <a:r>
              <a:rPr lang="en-US" sz="3100"/>
              <a:t>r</a:t>
            </a:r>
            <a:r>
              <a:rPr lang="en-US" sz="3100">
                <a:solidFill>
                  <a:srgbClr val="888888"/>
                </a:solidFill>
              </a:rPr>
              <a:t>om </a:t>
            </a:r>
            <a:r>
              <a:rPr lang="en-US" sz="3100"/>
              <a:t>T</a:t>
            </a:r>
            <a:r>
              <a:rPr lang="en-US" sz="3100">
                <a:solidFill>
                  <a:srgbClr val="888888"/>
                </a:solidFill>
              </a:rPr>
              <a:t>ransformers</a:t>
            </a:r>
            <a:endParaRPr sz="3100">
              <a:solidFill>
                <a:srgbClr val="888888"/>
              </a:solidFill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t/>
            </a:r>
            <a:endParaRPr/>
          </a:p>
        </p:txBody>
      </p:sp>
      <p:pic>
        <p:nvPicPr>
          <p:cNvPr id="1880" name="Google Shape;1880;p1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52813" y="1821438"/>
            <a:ext cx="10591063" cy="4236425"/>
          </a:xfrm>
          <a:prstGeom prst="rect">
            <a:avLst/>
          </a:prstGeom>
          <a:noFill/>
          <a:ln>
            <a:noFill/>
          </a:ln>
        </p:spPr>
      </p:pic>
      <p:sp>
        <p:nvSpPr>
          <p:cNvPr id="1881" name="Google Shape;1881;p129"/>
          <p:cNvSpPr txBox="1"/>
          <p:nvPr>
            <p:ph idx="12" type="sldNum"/>
          </p:nvPr>
        </p:nvSpPr>
        <p:spPr>
          <a:xfrm>
            <a:off x="10415352" y="6217625"/>
            <a:ext cx="16128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154</a:t>
            </a:r>
            <a:endParaRPr/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6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87" name="Google Shape;1887;p130"/>
          <p:cNvGraphicFramePr/>
          <p:nvPr/>
        </p:nvGraphicFramePr>
        <p:xfrm>
          <a:off x="842463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{E2A70BE9-4923-4DBF-B1AD-9856350866EA}</a:tableStyleId>
              </a:tblPr>
              <a:tblGrid>
                <a:gridCol w="1592700"/>
                <a:gridCol w="1049725"/>
                <a:gridCol w="938675"/>
                <a:gridCol w="2012175"/>
                <a:gridCol w="1210150"/>
                <a:gridCol w="1111375"/>
                <a:gridCol w="2592275"/>
              </a:tblGrid>
              <a:tr h="3976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/>
                        <a:t>Why do we need RNN</a:t>
                      </a:r>
                      <a:endParaRPr sz="10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chemeClr val="dk1"/>
                          </a:solidFill>
                        </a:rPr>
                        <a:t>Simple RNNs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chemeClr val="dk1"/>
                          </a:solidFill>
                        </a:rPr>
                        <a:t>Attention</a:t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How to derive gradients for RNNs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Better RNNs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Transformers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-US" sz="900" u="none" cap="none" strike="noStrike"/>
                        <a:t>Pre-trained Language Representation Models</a:t>
                      </a:r>
                      <a:endParaRPr b="1"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  <p:sp>
        <p:nvSpPr>
          <p:cNvPr id="1888" name="Google Shape;1888;p130"/>
          <p:cNvSpPr txBox="1"/>
          <p:nvPr>
            <p:ph idx="4294967295" type="title"/>
          </p:nvPr>
        </p:nvSpPr>
        <p:spPr>
          <a:xfrm>
            <a:off x="415600" y="593377"/>
            <a:ext cx="11360700" cy="83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/>
              <a:t>BERT:Pre-training</a:t>
            </a:r>
            <a:endParaRPr/>
          </a:p>
        </p:txBody>
      </p:sp>
      <p:sp>
        <p:nvSpPr>
          <p:cNvPr id="1889" name="Google Shape;1889;p130"/>
          <p:cNvSpPr txBox="1"/>
          <p:nvPr>
            <p:ph idx="12" type="sldNum"/>
          </p:nvPr>
        </p:nvSpPr>
        <p:spPr>
          <a:xfrm>
            <a:off x="10415352" y="6217625"/>
            <a:ext cx="16128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154</a:t>
            </a:r>
            <a:endParaRPr/>
          </a:p>
        </p:txBody>
      </p:sp>
      <p:sp>
        <p:nvSpPr>
          <p:cNvPr id="1890" name="Google Shape;1890;p130"/>
          <p:cNvSpPr txBox="1"/>
          <p:nvPr/>
        </p:nvSpPr>
        <p:spPr>
          <a:xfrm>
            <a:off x="0" y="5472825"/>
            <a:ext cx="119718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2100" u="none" cap="none" strike="noStrike">
                <a:solidFill>
                  <a:srgbClr val="BF9000"/>
                </a:solidFill>
                <a:latin typeface="Arial"/>
                <a:ea typeface="Arial"/>
                <a:cs typeface="Arial"/>
                <a:sym typeface="Arial"/>
              </a:rPr>
              <a:t>'[CLS]', 'a', </a:t>
            </a:r>
            <a:r>
              <a:rPr b="0" i="0" lang="en-US" sz="21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'greyhound'</a:t>
            </a:r>
            <a:r>
              <a:rPr b="0" i="0" lang="en-US" sz="2100" u="none" cap="none" strike="noStrike">
                <a:solidFill>
                  <a:srgbClr val="BF9000"/>
                </a:solidFill>
                <a:latin typeface="Arial"/>
                <a:ea typeface="Arial"/>
                <a:cs typeface="Arial"/>
                <a:sym typeface="Arial"/>
              </a:rPr>
              <a:t>, 'was', '</a:t>
            </a:r>
            <a:r>
              <a:rPr b="0" i="0" lang="en-US" sz="21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[MASK]</a:t>
            </a:r>
            <a:r>
              <a:rPr b="0" i="0" lang="en-US" sz="2100" u="none" cap="none" strike="noStrike">
                <a:solidFill>
                  <a:srgbClr val="BF9000"/>
                </a:solidFill>
                <a:latin typeface="Arial"/>
                <a:ea typeface="Arial"/>
                <a:cs typeface="Arial"/>
                <a:sym typeface="Arial"/>
              </a:rPr>
              <a:t>', 'the', 'boy', '</a:t>
            </a:r>
            <a:r>
              <a:rPr b="0" i="0" lang="en-US" sz="21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[MASK]</a:t>
            </a:r>
            <a:r>
              <a:rPr b="0" i="0" lang="en-US" sz="2100" u="none" cap="none" strike="noStrike">
                <a:solidFill>
                  <a:srgbClr val="BF9000"/>
                </a:solidFill>
                <a:latin typeface="Arial"/>
                <a:ea typeface="Arial"/>
                <a:cs typeface="Arial"/>
                <a:sym typeface="Arial"/>
              </a:rPr>
              <a:t>', 'the', 'dark', 'forest', '[SEP]',</a:t>
            </a:r>
            <a:r>
              <a:rPr b="0" i="0" lang="en-US" sz="2100" u="none" cap="none" strike="noStrike">
                <a:solidFill>
                  <a:srgbClr val="99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br>
              <a:rPr b="0" i="0" lang="en-US" sz="2100" u="none" cap="none" strike="noStrike">
                <a:solidFill>
                  <a:srgbClr val="99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2100" u="none" cap="none" strike="noStrike">
                <a:solidFill>
                  <a:srgbClr val="990000"/>
                </a:solidFill>
                <a:latin typeface="Arial"/>
                <a:ea typeface="Arial"/>
                <a:cs typeface="Arial"/>
                <a:sym typeface="Arial"/>
              </a:rPr>
              <a:t>'a', 'great', 'stone', '[</a:t>
            </a:r>
            <a:r>
              <a:rPr b="0" i="0" lang="en-US" sz="21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MASK]</a:t>
            </a:r>
            <a:r>
              <a:rPr b="0" i="0" lang="en-US" sz="2100" u="none" cap="none" strike="noStrike">
                <a:solidFill>
                  <a:srgbClr val="990000"/>
                </a:solidFill>
                <a:latin typeface="Arial"/>
                <a:ea typeface="Arial"/>
                <a:cs typeface="Arial"/>
                <a:sym typeface="Arial"/>
              </a:rPr>
              <a:t>, 'with', 'fence', 'with', 'a', 'boy', 'behind', 'was', 'guarded', 'by', 'the', 'greyhound', '[SEP]'</a:t>
            </a:r>
            <a:endParaRPr b="0" i="0" sz="1400" u="none" cap="none" strike="noStrike">
              <a:solidFill>
                <a:srgbClr val="99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91" name="Google Shape;1891;p130"/>
          <p:cNvCxnSpPr/>
          <p:nvPr/>
        </p:nvCxnSpPr>
        <p:spPr>
          <a:xfrm rot="10800000">
            <a:off x="1951875" y="2609875"/>
            <a:ext cx="24600" cy="2850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892" name="Google Shape;1892;p130"/>
          <p:cNvSpPr txBox="1"/>
          <p:nvPr/>
        </p:nvSpPr>
        <p:spPr>
          <a:xfrm>
            <a:off x="1100350" y="2092100"/>
            <a:ext cx="61206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US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Predict, what was the original token</a:t>
            </a:r>
            <a:endParaRPr b="0" i="0" sz="2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93" name="Google Shape;1893;p130"/>
          <p:cNvCxnSpPr/>
          <p:nvPr/>
        </p:nvCxnSpPr>
        <p:spPr>
          <a:xfrm rot="10800000">
            <a:off x="3111725" y="2548250"/>
            <a:ext cx="695400" cy="2859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894" name="Google Shape;1894;p130"/>
          <p:cNvCxnSpPr/>
          <p:nvPr/>
        </p:nvCxnSpPr>
        <p:spPr>
          <a:xfrm rot="10800000">
            <a:off x="3432625" y="2548275"/>
            <a:ext cx="2961600" cy="297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895" name="Google Shape;1895;p130"/>
          <p:cNvCxnSpPr/>
          <p:nvPr/>
        </p:nvCxnSpPr>
        <p:spPr>
          <a:xfrm rot="10800000">
            <a:off x="2383600" y="2671600"/>
            <a:ext cx="246900" cy="313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896" name="Google Shape;1896;p130"/>
          <p:cNvSpPr/>
          <p:nvPr/>
        </p:nvSpPr>
        <p:spPr>
          <a:xfrm>
            <a:off x="952250" y="3535425"/>
            <a:ext cx="9378600" cy="1283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n-US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BERT</a:t>
            </a:r>
            <a:endParaRPr b="0" i="0" sz="2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7" name="Google Shape;1897;p130"/>
          <p:cNvSpPr txBox="1"/>
          <p:nvPr/>
        </p:nvSpPr>
        <p:spPr>
          <a:xfrm>
            <a:off x="0" y="6504000"/>
            <a:ext cx="11776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Devlin, J., Chang, M.W., Lee, K. and Toutanova, K., 2018. Bert: Pre-training of deep bidirectional transformers for language understanding.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3"/>
          <p:cNvSpPr txBox="1"/>
          <p:nvPr>
            <p:ph idx="4294967295"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/>
              <a:t>Common Terminology in ML</a:t>
            </a:r>
            <a:endParaRPr/>
          </a:p>
        </p:txBody>
      </p:sp>
      <p:sp>
        <p:nvSpPr>
          <p:cNvPr id="204" name="Google Shape;204;p13"/>
          <p:cNvSpPr txBox="1"/>
          <p:nvPr>
            <p:ph idx="12" type="sldNum"/>
          </p:nvPr>
        </p:nvSpPr>
        <p:spPr>
          <a:xfrm>
            <a:off x="10415352" y="6217625"/>
            <a:ext cx="16128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154</a:t>
            </a:r>
            <a:endParaRPr/>
          </a:p>
        </p:txBody>
      </p:sp>
      <p:sp>
        <p:nvSpPr>
          <p:cNvPr id="205" name="Google Shape;205;p13"/>
          <p:cNvSpPr txBox="1"/>
          <p:nvPr/>
        </p:nvSpPr>
        <p:spPr>
          <a:xfrm>
            <a:off x="873425" y="1570100"/>
            <a:ext cx="6049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p13"/>
          <p:cNvSpPr txBox="1"/>
          <p:nvPr>
            <p:ph idx="4294967295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Char char="•"/>
            </a:pPr>
            <a:r>
              <a:rPr b="1" lang="en-US" sz="2300"/>
              <a:t>Sparse matrix</a:t>
            </a:r>
            <a:r>
              <a:rPr lang="en-US" sz="2300"/>
              <a:t> — matrix in which most of the elements are zero</a:t>
            </a:r>
            <a:endParaRPr sz="2300"/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Char char="•"/>
            </a:pPr>
            <a:r>
              <a:rPr b="1" lang="en-US" sz="2300"/>
              <a:t>Probabilistic model</a:t>
            </a:r>
            <a:r>
              <a:rPr lang="en-US" sz="2300"/>
              <a:t> — a mathematical framework that approximates probability density function</a:t>
            </a:r>
            <a:endParaRPr sz="2300"/>
          </a:p>
        </p:txBody>
      </p:sp>
      <p:graphicFrame>
        <p:nvGraphicFramePr>
          <p:cNvPr id="207" name="Google Shape;207;p13"/>
          <p:cNvGraphicFramePr/>
          <p:nvPr/>
        </p:nvGraphicFramePr>
        <p:xfrm>
          <a:off x="17425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{E2A70BE9-4923-4DBF-B1AD-9856350866EA}</a:tableStyleId>
              </a:tblPr>
              <a:tblGrid>
                <a:gridCol w="1480425"/>
                <a:gridCol w="1608000"/>
                <a:gridCol w="1352825"/>
                <a:gridCol w="1480425"/>
                <a:gridCol w="1480425"/>
                <a:gridCol w="1480425"/>
                <a:gridCol w="1480425"/>
                <a:gridCol w="1480425"/>
              </a:tblGrid>
              <a:tr h="414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en-US" sz="1000" u="none" cap="none" strike="noStrike"/>
                        <a:t>Terminology</a:t>
                      </a:r>
                      <a:endParaRPr b="1" sz="10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Connections to other research areas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Common NLP problems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Pre-processing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Naïve methods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Sparse Representations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Dense Representations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Sub-word representations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208" name="Google Shape;208;p13"/>
          <p:cNvSpPr txBox="1"/>
          <p:nvPr/>
        </p:nvSpPr>
        <p:spPr>
          <a:xfrm>
            <a:off x="7752450" y="6342125"/>
            <a:ext cx="6049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Source: Wikipedia - Normal Distribution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p13"/>
          <p:cNvSpPr txBox="1"/>
          <p:nvPr/>
        </p:nvSpPr>
        <p:spPr>
          <a:xfrm>
            <a:off x="6565675" y="3555025"/>
            <a:ext cx="6049200" cy="70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&lt;math xmlns=&quot;http://www.w3.org/1998/Math/MathML&quot;&gt;&lt;msubsup&gt;&lt;mo&gt;&amp;#x222B;&lt;/mo&gt;&lt;mrow&gt;&lt;mo&gt;-&lt;/mo&gt;&lt;mo&gt;&amp;#x221E;&lt;/mo&gt;&lt;/mrow&gt;&lt;mo&gt;&amp;#x221E;&lt;/mo&gt;&lt;/msubsup&gt;&lt;mi&gt;f&lt;/mi&gt;&lt;mfenced&gt;&lt;mi&gt;x&lt;/mi&gt;&lt;/mfenced&gt;&lt;mi&gt;d&lt;/mi&gt;&lt;mi&gt;x&lt;/mi&gt;&lt;mo&gt;=&lt;/mo&gt;&lt;mn&gt;1&lt;/mn&gt;&lt;/math&gt;" id="210" name="Google Shape;210;p13" title="integral subscript negative infinity end subscript superscript infinity f open parentheses x close parentheses d x equals 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12729" y="3151471"/>
            <a:ext cx="3298269" cy="12713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&lt;math xmlns=&quot;http://www.w3.org/1998/Math/MathML&quot;&gt;&lt;mi&gt;f&lt;/mi&gt;&lt;mfenced&gt;&lt;mi&gt;x&lt;/mi&gt;&lt;/mfenced&gt;&lt;mo&gt;&amp;#x2265;&lt;/mo&gt;&lt;mn&gt;0&lt;/mn&gt;&lt;/math&gt;" id="211" name="Google Shape;211;p13" title="f open parentheses x close parentheses greater or equal than 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52450" y="4591000"/>
            <a:ext cx="1606850" cy="347100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13"/>
          <p:cNvSpPr txBox="1"/>
          <p:nvPr/>
        </p:nvSpPr>
        <p:spPr>
          <a:xfrm>
            <a:off x="6408150" y="5581975"/>
            <a:ext cx="6049200" cy="70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2" name="Shape 1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03" name="Google Shape;1903;p131"/>
          <p:cNvGraphicFramePr/>
          <p:nvPr/>
        </p:nvGraphicFramePr>
        <p:xfrm>
          <a:off x="842463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{E2A70BE9-4923-4DBF-B1AD-9856350866EA}</a:tableStyleId>
              </a:tblPr>
              <a:tblGrid>
                <a:gridCol w="1592700"/>
                <a:gridCol w="1049725"/>
                <a:gridCol w="938675"/>
                <a:gridCol w="2012175"/>
                <a:gridCol w="1210150"/>
                <a:gridCol w="1111375"/>
                <a:gridCol w="2592275"/>
              </a:tblGrid>
              <a:tr h="3976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/>
                        <a:t>Why do we need RNN</a:t>
                      </a:r>
                      <a:endParaRPr sz="10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chemeClr val="dk1"/>
                          </a:solidFill>
                        </a:rPr>
                        <a:t>Simple RNNs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chemeClr val="dk1"/>
                          </a:solidFill>
                        </a:rPr>
                        <a:t>Attention</a:t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How to derive gradients for RNNs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Better RNNs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Transformers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-US" sz="900" u="none" cap="none" strike="noStrike"/>
                        <a:t>Pre-trained Language Representation Models</a:t>
                      </a:r>
                      <a:endParaRPr b="1"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  <p:sp>
        <p:nvSpPr>
          <p:cNvPr id="1904" name="Google Shape;1904;p131"/>
          <p:cNvSpPr txBox="1"/>
          <p:nvPr>
            <p:ph idx="4294967295" type="title"/>
          </p:nvPr>
        </p:nvSpPr>
        <p:spPr>
          <a:xfrm>
            <a:off x="415600" y="593377"/>
            <a:ext cx="11360700" cy="83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/>
              <a:t>BERT:Pre-training</a:t>
            </a:r>
            <a:endParaRPr/>
          </a:p>
        </p:txBody>
      </p:sp>
      <p:sp>
        <p:nvSpPr>
          <p:cNvPr id="1905" name="Google Shape;1905;p131"/>
          <p:cNvSpPr txBox="1"/>
          <p:nvPr>
            <p:ph idx="12" type="sldNum"/>
          </p:nvPr>
        </p:nvSpPr>
        <p:spPr>
          <a:xfrm>
            <a:off x="10415352" y="6217625"/>
            <a:ext cx="16128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154</a:t>
            </a:r>
            <a:endParaRPr/>
          </a:p>
        </p:txBody>
      </p:sp>
      <p:sp>
        <p:nvSpPr>
          <p:cNvPr id="1906" name="Google Shape;1906;p131"/>
          <p:cNvSpPr txBox="1"/>
          <p:nvPr/>
        </p:nvSpPr>
        <p:spPr>
          <a:xfrm>
            <a:off x="0" y="5472825"/>
            <a:ext cx="119718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US" sz="2100" u="none" cap="none" strike="noStrike">
                <a:solidFill>
                  <a:srgbClr val="BF9000"/>
                </a:solidFill>
                <a:latin typeface="Arial"/>
                <a:ea typeface="Arial"/>
                <a:cs typeface="Arial"/>
                <a:sym typeface="Arial"/>
              </a:rPr>
              <a:t>'[CLS]', 'a', </a:t>
            </a:r>
            <a:r>
              <a:rPr b="0" i="0" lang="en-US" sz="21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'greyhound'</a:t>
            </a:r>
            <a:r>
              <a:rPr b="0" i="0" lang="en-US" sz="2100" u="none" cap="none" strike="noStrike">
                <a:solidFill>
                  <a:srgbClr val="BF9000"/>
                </a:solidFill>
                <a:latin typeface="Arial"/>
                <a:ea typeface="Arial"/>
                <a:cs typeface="Arial"/>
                <a:sym typeface="Arial"/>
              </a:rPr>
              <a:t>, 'was', '</a:t>
            </a:r>
            <a:r>
              <a:rPr b="0" i="0" lang="en-US" sz="21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[MASK]</a:t>
            </a:r>
            <a:r>
              <a:rPr b="0" i="0" lang="en-US" sz="2100" u="none" cap="none" strike="noStrike">
                <a:solidFill>
                  <a:srgbClr val="BF9000"/>
                </a:solidFill>
                <a:latin typeface="Arial"/>
                <a:ea typeface="Arial"/>
                <a:cs typeface="Arial"/>
                <a:sym typeface="Arial"/>
              </a:rPr>
              <a:t>', 'the', 'boy', '</a:t>
            </a:r>
            <a:r>
              <a:rPr b="0" i="0" lang="en-US" sz="21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[MASK]</a:t>
            </a:r>
            <a:r>
              <a:rPr b="0" i="0" lang="en-US" sz="2100" u="none" cap="none" strike="noStrike">
                <a:solidFill>
                  <a:srgbClr val="BF9000"/>
                </a:solidFill>
                <a:latin typeface="Arial"/>
                <a:ea typeface="Arial"/>
                <a:cs typeface="Arial"/>
                <a:sym typeface="Arial"/>
              </a:rPr>
              <a:t>', 'the', 'dark', 'forest', '[SEP]',</a:t>
            </a:r>
            <a:r>
              <a:rPr b="0" i="0" lang="en-US" sz="2100" u="none" cap="none" strike="noStrike">
                <a:solidFill>
                  <a:srgbClr val="99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br>
              <a:rPr b="0" i="0" lang="en-US" sz="2100" u="none" cap="none" strike="noStrike">
                <a:solidFill>
                  <a:srgbClr val="99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2100" u="none" cap="none" strike="noStrike">
                <a:solidFill>
                  <a:srgbClr val="990000"/>
                </a:solidFill>
                <a:latin typeface="Arial"/>
                <a:ea typeface="Arial"/>
                <a:cs typeface="Arial"/>
                <a:sym typeface="Arial"/>
              </a:rPr>
              <a:t>'a', 'great', 'stone', '[</a:t>
            </a:r>
            <a:r>
              <a:rPr b="0" i="0" lang="en-US" sz="21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MASK]</a:t>
            </a:r>
            <a:r>
              <a:rPr b="0" i="0" lang="en-US" sz="2100" u="none" cap="none" strike="noStrike">
                <a:solidFill>
                  <a:srgbClr val="990000"/>
                </a:solidFill>
                <a:latin typeface="Arial"/>
                <a:ea typeface="Arial"/>
                <a:cs typeface="Arial"/>
                <a:sym typeface="Arial"/>
              </a:rPr>
              <a:t>, 'with', 'fence', 'with', 'a', 'boy', 'behind', 'was', 'guarded', 'by', 'the', 'greyhound', '[SEP]'</a:t>
            </a:r>
            <a:endParaRPr b="0" i="0" sz="1400" u="none" cap="none" strike="noStrike">
              <a:solidFill>
                <a:srgbClr val="99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907" name="Google Shape;1907;p131"/>
          <p:cNvCxnSpPr/>
          <p:nvPr/>
        </p:nvCxnSpPr>
        <p:spPr>
          <a:xfrm rot="10800000">
            <a:off x="1951875" y="2609875"/>
            <a:ext cx="24600" cy="2850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908" name="Google Shape;1908;p131"/>
          <p:cNvSpPr txBox="1"/>
          <p:nvPr/>
        </p:nvSpPr>
        <p:spPr>
          <a:xfrm>
            <a:off x="1100350" y="2092100"/>
            <a:ext cx="61206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US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Predict, what was the original token</a:t>
            </a:r>
            <a:endParaRPr b="0" i="0" sz="2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909" name="Google Shape;1909;p131"/>
          <p:cNvCxnSpPr/>
          <p:nvPr/>
        </p:nvCxnSpPr>
        <p:spPr>
          <a:xfrm rot="10800000">
            <a:off x="3111725" y="2548250"/>
            <a:ext cx="695400" cy="2859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910" name="Google Shape;1910;p131"/>
          <p:cNvCxnSpPr/>
          <p:nvPr/>
        </p:nvCxnSpPr>
        <p:spPr>
          <a:xfrm rot="10800000">
            <a:off x="3432625" y="2548275"/>
            <a:ext cx="2961600" cy="297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911" name="Google Shape;1911;p131"/>
          <p:cNvCxnSpPr/>
          <p:nvPr/>
        </p:nvCxnSpPr>
        <p:spPr>
          <a:xfrm rot="10800000">
            <a:off x="2383600" y="2671600"/>
            <a:ext cx="246900" cy="313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912" name="Google Shape;1912;p131"/>
          <p:cNvSpPr/>
          <p:nvPr/>
        </p:nvSpPr>
        <p:spPr>
          <a:xfrm>
            <a:off x="952250" y="3535425"/>
            <a:ext cx="9378600" cy="1283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n-US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BERT</a:t>
            </a:r>
            <a:endParaRPr b="0" i="0" sz="2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913" name="Google Shape;1913;p131"/>
          <p:cNvCxnSpPr/>
          <p:nvPr/>
        </p:nvCxnSpPr>
        <p:spPr>
          <a:xfrm flipH="1" rot="10800000">
            <a:off x="557350" y="2671550"/>
            <a:ext cx="5836800" cy="28875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914" name="Google Shape;1914;p131"/>
          <p:cNvSpPr txBox="1"/>
          <p:nvPr/>
        </p:nvSpPr>
        <p:spPr>
          <a:xfrm>
            <a:off x="5838925" y="1945850"/>
            <a:ext cx="71079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Predict, if the second sentence follows the first 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(Lan et al., 2019)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5" name="Google Shape;1915;p131"/>
          <p:cNvSpPr txBox="1"/>
          <p:nvPr/>
        </p:nvSpPr>
        <p:spPr>
          <a:xfrm>
            <a:off x="2568825" y="6218375"/>
            <a:ext cx="8479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Lan, Z., Chen, M., Goodman, S., Gimpel, K., Sharma, P. and Soricut, R., 2019. Albert: A lite bert for self-supervised learning of language representations.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6" name="Google Shape;1916;p131"/>
          <p:cNvSpPr txBox="1"/>
          <p:nvPr/>
        </p:nvSpPr>
        <p:spPr>
          <a:xfrm>
            <a:off x="3432625" y="1462350"/>
            <a:ext cx="6049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en-US" sz="1700" u="none" cap="none" strike="noStrike">
                <a:solidFill>
                  <a:srgbClr val="6AA84F"/>
                </a:solidFill>
                <a:latin typeface="Arial"/>
                <a:ea typeface="Arial"/>
                <a:cs typeface="Arial"/>
                <a:sym typeface="Arial"/>
              </a:rPr>
              <a:t>Notice BERT uses subword language units!</a:t>
            </a:r>
            <a:endParaRPr b="1" i="0" sz="1700" u="none" cap="none" strike="noStrike">
              <a:solidFill>
                <a:srgbClr val="6AA84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1" name="Shape 1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22" name="Google Shape;1922;p132"/>
          <p:cNvGraphicFramePr/>
          <p:nvPr/>
        </p:nvGraphicFramePr>
        <p:xfrm>
          <a:off x="842463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{E2A70BE9-4923-4DBF-B1AD-9856350866EA}</a:tableStyleId>
              </a:tblPr>
              <a:tblGrid>
                <a:gridCol w="1592700"/>
                <a:gridCol w="1049725"/>
                <a:gridCol w="938675"/>
                <a:gridCol w="2012175"/>
                <a:gridCol w="1210150"/>
                <a:gridCol w="1111375"/>
                <a:gridCol w="2592275"/>
              </a:tblGrid>
              <a:tr h="3976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/>
                        <a:t>Why do we need RNN</a:t>
                      </a:r>
                      <a:endParaRPr sz="10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chemeClr val="dk1"/>
                          </a:solidFill>
                        </a:rPr>
                        <a:t>Simple RNNs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chemeClr val="dk1"/>
                          </a:solidFill>
                        </a:rPr>
                        <a:t>Attention</a:t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How to derive gradients for RNNs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Better RNNs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Transformers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-US" sz="900" u="none" cap="none" strike="noStrike"/>
                        <a:t>Pre-trained Language Representation Models</a:t>
                      </a:r>
                      <a:endParaRPr b="1"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  <p:sp>
        <p:nvSpPr>
          <p:cNvPr id="1923" name="Google Shape;1923;p132"/>
          <p:cNvSpPr txBox="1"/>
          <p:nvPr>
            <p:ph idx="4294967295" type="title"/>
          </p:nvPr>
        </p:nvSpPr>
        <p:spPr>
          <a:xfrm>
            <a:off x="415600" y="593377"/>
            <a:ext cx="11360700" cy="83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/>
              <a:t>BERT:Pre-training</a:t>
            </a:r>
            <a:endParaRPr/>
          </a:p>
        </p:txBody>
      </p:sp>
      <p:sp>
        <p:nvSpPr>
          <p:cNvPr id="1924" name="Google Shape;1924;p132"/>
          <p:cNvSpPr txBox="1"/>
          <p:nvPr>
            <p:ph idx="12" type="sldNum"/>
          </p:nvPr>
        </p:nvSpPr>
        <p:spPr>
          <a:xfrm>
            <a:off x="10415352" y="6217625"/>
            <a:ext cx="16128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154</a:t>
            </a:r>
            <a:endParaRPr/>
          </a:p>
        </p:txBody>
      </p:sp>
      <p:sp>
        <p:nvSpPr>
          <p:cNvPr id="1925" name="Google Shape;1925;p132"/>
          <p:cNvSpPr txBox="1"/>
          <p:nvPr/>
        </p:nvSpPr>
        <p:spPr>
          <a:xfrm>
            <a:off x="6826175" y="2041350"/>
            <a:ext cx="6120600" cy="4464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Predict, what was the original token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6" name="Google Shape;1926;p132"/>
          <p:cNvSpPr txBox="1"/>
          <p:nvPr/>
        </p:nvSpPr>
        <p:spPr>
          <a:xfrm>
            <a:off x="643750" y="1641150"/>
            <a:ext cx="5645700" cy="4002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Predict, if the second sentence follows the first (Lan et al., 2019)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27" name="Google Shape;1927;p1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81050" y="2608665"/>
            <a:ext cx="5054700" cy="3427511"/>
          </a:xfrm>
          <a:prstGeom prst="rect">
            <a:avLst/>
          </a:prstGeom>
          <a:noFill/>
          <a:ln>
            <a:noFill/>
          </a:ln>
        </p:spPr>
      </p:pic>
      <p:sp>
        <p:nvSpPr>
          <p:cNvPr id="1928" name="Google Shape;1928;p132"/>
          <p:cNvSpPr txBox="1"/>
          <p:nvPr/>
        </p:nvSpPr>
        <p:spPr>
          <a:xfrm>
            <a:off x="261200" y="6410675"/>
            <a:ext cx="11088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Image source: https://towardsdatascience.com/bert-explained-state-of-the-art-language-model-for-nlp-f8b21a9b6270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929" name="Google Shape;1929;p132"/>
          <p:cNvCxnSpPr/>
          <p:nvPr/>
        </p:nvCxnSpPr>
        <p:spPr>
          <a:xfrm rot="10800000">
            <a:off x="1612350" y="2116275"/>
            <a:ext cx="435000" cy="1641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930" name="Google Shape;1930;p132"/>
          <p:cNvCxnSpPr>
            <a:endCxn id="1925" idx="1"/>
          </p:cNvCxnSpPr>
          <p:nvPr/>
        </p:nvCxnSpPr>
        <p:spPr>
          <a:xfrm flipH="1" rot="10800000">
            <a:off x="5289875" y="2264550"/>
            <a:ext cx="1536300" cy="468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931" name="Google Shape;1931;p132"/>
          <p:cNvSpPr txBox="1"/>
          <p:nvPr/>
        </p:nvSpPr>
        <p:spPr>
          <a:xfrm>
            <a:off x="6690375" y="4004350"/>
            <a:ext cx="71079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en-US" sz="21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Uses only transformer encoder!</a:t>
            </a:r>
            <a:endParaRPr b="1" i="0" sz="21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6" name="Shape 1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37" name="Google Shape;1937;p133"/>
          <p:cNvGraphicFramePr/>
          <p:nvPr/>
        </p:nvGraphicFramePr>
        <p:xfrm>
          <a:off x="842463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{E2A70BE9-4923-4DBF-B1AD-9856350866EA}</a:tableStyleId>
              </a:tblPr>
              <a:tblGrid>
                <a:gridCol w="1592700"/>
                <a:gridCol w="1049725"/>
                <a:gridCol w="938675"/>
                <a:gridCol w="2012175"/>
                <a:gridCol w="1210150"/>
                <a:gridCol w="1111375"/>
                <a:gridCol w="2592275"/>
              </a:tblGrid>
              <a:tr h="3976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/>
                        <a:t>Why do we need RNN</a:t>
                      </a:r>
                      <a:endParaRPr sz="10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chemeClr val="dk1"/>
                          </a:solidFill>
                        </a:rPr>
                        <a:t>Simple RNNs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chemeClr val="dk1"/>
                          </a:solidFill>
                        </a:rPr>
                        <a:t>Attention</a:t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How to derive gradients for RNNs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Better RNNs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Transformers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-US" sz="900" u="none" cap="none" strike="noStrike"/>
                        <a:t>Pre-trained Language Representation Models</a:t>
                      </a:r>
                      <a:endParaRPr b="1"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  <p:sp>
        <p:nvSpPr>
          <p:cNvPr id="1938" name="Google Shape;1938;p133"/>
          <p:cNvSpPr txBox="1"/>
          <p:nvPr>
            <p:ph idx="4294967295" type="title"/>
          </p:nvPr>
        </p:nvSpPr>
        <p:spPr>
          <a:xfrm>
            <a:off x="415600" y="593377"/>
            <a:ext cx="11360700" cy="83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/>
              <a:t>T5</a:t>
            </a:r>
            <a:endParaRPr/>
          </a:p>
        </p:txBody>
      </p:sp>
      <p:sp>
        <p:nvSpPr>
          <p:cNvPr id="1939" name="Google Shape;1939;p133"/>
          <p:cNvSpPr txBox="1"/>
          <p:nvPr>
            <p:ph idx="12" type="sldNum"/>
          </p:nvPr>
        </p:nvSpPr>
        <p:spPr>
          <a:xfrm>
            <a:off x="10415352" y="6217625"/>
            <a:ext cx="16128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154</a:t>
            </a:r>
            <a:endParaRPr/>
          </a:p>
        </p:txBody>
      </p:sp>
      <p:pic>
        <p:nvPicPr>
          <p:cNvPr id="1940" name="Google Shape;1940;p1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5600" y="3244025"/>
            <a:ext cx="7296150" cy="2828925"/>
          </a:xfrm>
          <a:prstGeom prst="rect">
            <a:avLst/>
          </a:prstGeom>
          <a:noFill/>
          <a:ln>
            <a:noFill/>
          </a:ln>
        </p:spPr>
      </p:pic>
      <p:sp>
        <p:nvSpPr>
          <p:cNvPr id="1941" name="Google Shape;1941;p133"/>
          <p:cNvSpPr txBox="1"/>
          <p:nvPr/>
        </p:nvSpPr>
        <p:spPr>
          <a:xfrm>
            <a:off x="415600" y="6233675"/>
            <a:ext cx="8590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Raffel, C., Shazeer, N., Roberts, A., Lee, K., Narang, S., Matena, M., Zhou, Y., Li, W. and Liu, P.J., 2019. Exploring the limits of transfer learning with a unified text-to-text transformer.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42" name="Google Shape;1942;p1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52048" y="1485250"/>
            <a:ext cx="6997499" cy="2395151"/>
          </a:xfrm>
          <a:prstGeom prst="rect">
            <a:avLst/>
          </a:prstGeom>
          <a:noFill/>
          <a:ln>
            <a:noFill/>
          </a:ln>
        </p:spPr>
      </p:pic>
      <p:sp>
        <p:nvSpPr>
          <p:cNvPr id="1943" name="Google Shape;1943;p133"/>
          <p:cNvSpPr txBox="1"/>
          <p:nvPr/>
        </p:nvSpPr>
        <p:spPr>
          <a:xfrm>
            <a:off x="779475" y="1486975"/>
            <a:ext cx="71079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●"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Pre-trained LRM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●"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Seq-2-seq, unlike BERT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●"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SOTA results on LG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●"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subword language units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134"/>
          <p:cNvSpPr txBox="1"/>
          <p:nvPr>
            <p:ph idx="4294967295" type="title"/>
          </p:nvPr>
        </p:nvSpPr>
        <p:spPr>
          <a:xfrm>
            <a:off x="415650" y="894392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/>
              <a:t>Takeaways</a:t>
            </a:r>
            <a:endParaRPr/>
          </a:p>
        </p:txBody>
      </p:sp>
      <p:sp>
        <p:nvSpPr>
          <p:cNvPr id="1949" name="Google Shape;1949;p134"/>
          <p:cNvSpPr txBox="1"/>
          <p:nvPr/>
        </p:nvSpPr>
        <p:spPr>
          <a:xfrm>
            <a:off x="995600" y="1813650"/>
            <a:ext cx="9853500" cy="3424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Popular ways of dealing with sequential inputs in NLP are: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lphaLcPeriod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using CNNs,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lphaLcPeriod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using RNNs,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lphaLcPeriod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using Transformers.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Dealing with vanishing gradient is important, especially in highly over-parametrized models.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Large transformer models can be pre-trained in an unsupervised manner and provide SOTA performance on most NLP tasks today.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0" name="Google Shape;1950;p134"/>
          <p:cNvSpPr txBox="1"/>
          <p:nvPr>
            <p:ph idx="12" type="sldNum"/>
          </p:nvPr>
        </p:nvSpPr>
        <p:spPr>
          <a:xfrm>
            <a:off x="10415352" y="6217625"/>
            <a:ext cx="16128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154</a:t>
            </a:r>
            <a:endParaRPr/>
          </a:p>
        </p:txBody>
      </p:sp>
      <p:sp>
        <p:nvSpPr>
          <p:cNvPr id="1951" name="Google Shape;1951;p134"/>
          <p:cNvSpPr txBox="1"/>
          <p:nvPr>
            <p:ph idx="4294967295" type="title"/>
          </p:nvPr>
        </p:nvSpPr>
        <p:spPr>
          <a:xfrm>
            <a:off x="3819600" y="5394200"/>
            <a:ext cx="3633900" cy="7635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>
                <a:solidFill>
                  <a:srgbClr val="FF0000"/>
                </a:solidFill>
              </a:rPr>
              <a:t>Questions</a:t>
            </a:r>
            <a:r>
              <a:rPr lang="en-US"/>
              <a:t>?</a:t>
            </a:r>
            <a:endParaRPr/>
          </a:p>
        </p:txBody>
      </p:sp>
      <p:graphicFrame>
        <p:nvGraphicFramePr>
          <p:cNvPr id="1952" name="Google Shape;1952;p134"/>
          <p:cNvGraphicFramePr/>
          <p:nvPr/>
        </p:nvGraphicFramePr>
        <p:xfrm>
          <a:off x="17425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{E2A70BE9-4923-4DBF-B1AD-9856350866EA}</a:tableStyleId>
              </a:tblPr>
              <a:tblGrid>
                <a:gridCol w="1480425"/>
                <a:gridCol w="1608000"/>
                <a:gridCol w="1352825"/>
                <a:gridCol w="1480425"/>
                <a:gridCol w="1480425"/>
                <a:gridCol w="1480425"/>
                <a:gridCol w="1480425"/>
                <a:gridCol w="1480425"/>
              </a:tblGrid>
              <a:tr h="414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/>
                        <a:t>Terminology</a:t>
                      </a:r>
                      <a:endParaRPr sz="10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Connections to other research areas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Common NLP problems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Pre-processing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Naïve methods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Sparse Representations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Dense Representations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Sub-word representations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953" name="Google Shape;1953;p134"/>
          <p:cNvGraphicFramePr/>
          <p:nvPr/>
        </p:nvGraphicFramePr>
        <p:xfrm>
          <a:off x="731388" y="457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{E2A70BE9-4923-4DBF-B1AD-9856350866EA}</a:tableStyleId>
              </a:tblPr>
              <a:tblGrid>
                <a:gridCol w="1592700"/>
                <a:gridCol w="1049725"/>
                <a:gridCol w="938675"/>
                <a:gridCol w="2012175"/>
                <a:gridCol w="1210150"/>
                <a:gridCol w="1111375"/>
                <a:gridCol w="2592275"/>
              </a:tblGrid>
              <a:tr h="3976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/>
                        <a:t>Why do we need RNN</a:t>
                      </a:r>
                      <a:endParaRPr sz="10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chemeClr val="dk1"/>
                          </a:solidFill>
                        </a:rPr>
                        <a:t>Simple RNNs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chemeClr val="dk1"/>
                          </a:solidFill>
                        </a:rPr>
                        <a:t>Attention</a:t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How to derive gradients for RNNs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Better RNNs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Transformers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Pre-trained Language Representation Models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</a:tr>
            </a:tbl>
          </a:graphicData>
        </a:graphic>
      </p:graphicFrame>
      <p:sp>
        <p:nvSpPr>
          <p:cNvPr id="1954" name="Google Shape;1954;p134"/>
          <p:cNvSpPr txBox="1"/>
          <p:nvPr/>
        </p:nvSpPr>
        <p:spPr>
          <a:xfrm>
            <a:off x="7453500" y="919863"/>
            <a:ext cx="7107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Sequence models are done!!!</a:t>
            </a:r>
            <a:endParaRPr b="1" i="0" sz="16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9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135"/>
          <p:cNvSpPr txBox="1"/>
          <p:nvPr>
            <p:ph idx="4294967295"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2800"/>
              <a:buFont typeface="Calibri"/>
              <a:buNone/>
            </a:pPr>
            <a:r>
              <a:rPr lang="en-US">
                <a:solidFill>
                  <a:srgbClr val="00B0F0"/>
                </a:solidFill>
              </a:rPr>
              <a:t>And that’s it!</a:t>
            </a:r>
            <a:br>
              <a:rPr lang="en-US">
                <a:solidFill>
                  <a:srgbClr val="00B0F0"/>
                </a:solidFill>
              </a:rPr>
            </a:br>
            <a:r>
              <a:rPr lang="en-US"/>
              <a:t>Thank you for your attention!</a:t>
            </a:r>
            <a:endParaRPr/>
          </a:p>
        </p:txBody>
      </p:sp>
      <p:pic>
        <p:nvPicPr>
          <p:cNvPr id="1960" name="Google Shape;1960;p1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9200" y="2483194"/>
            <a:ext cx="5206867" cy="2938133"/>
          </a:xfrm>
          <a:prstGeom prst="rect">
            <a:avLst/>
          </a:prstGeom>
          <a:noFill/>
          <a:ln>
            <a:noFill/>
          </a:ln>
        </p:spPr>
      </p:pic>
      <p:sp>
        <p:nvSpPr>
          <p:cNvPr id="1961" name="Google Shape;1961;p135"/>
          <p:cNvSpPr txBox="1"/>
          <p:nvPr>
            <p:ph idx="12" type="sldNum"/>
          </p:nvPr>
        </p:nvSpPr>
        <p:spPr>
          <a:xfrm>
            <a:off x="10415352" y="6217625"/>
            <a:ext cx="16128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154</a:t>
            </a:r>
            <a:endParaRPr/>
          </a:p>
        </p:txBody>
      </p:sp>
      <p:sp>
        <p:nvSpPr>
          <p:cNvPr id="1962" name="Google Shape;1962;p135"/>
          <p:cNvSpPr txBox="1"/>
          <p:nvPr/>
        </p:nvSpPr>
        <p:spPr>
          <a:xfrm>
            <a:off x="6672325" y="2822425"/>
            <a:ext cx="713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 are hiring PhD students!!!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4"/>
          <p:cNvSpPr txBox="1"/>
          <p:nvPr>
            <p:ph idx="4294967295"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/>
              <a:t>Common Terminology in ML</a:t>
            </a:r>
            <a:endParaRPr/>
          </a:p>
        </p:txBody>
      </p:sp>
      <p:sp>
        <p:nvSpPr>
          <p:cNvPr id="218" name="Google Shape;218;p14"/>
          <p:cNvSpPr txBox="1"/>
          <p:nvPr>
            <p:ph idx="12" type="sldNum"/>
          </p:nvPr>
        </p:nvSpPr>
        <p:spPr>
          <a:xfrm>
            <a:off x="10415352" y="6217625"/>
            <a:ext cx="16128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154</a:t>
            </a:r>
            <a:endParaRPr/>
          </a:p>
        </p:txBody>
      </p:sp>
      <p:sp>
        <p:nvSpPr>
          <p:cNvPr id="219" name="Google Shape;219;p14"/>
          <p:cNvSpPr txBox="1"/>
          <p:nvPr/>
        </p:nvSpPr>
        <p:spPr>
          <a:xfrm>
            <a:off x="873425" y="1570100"/>
            <a:ext cx="6049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14"/>
          <p:cNvSpPr txBox="1"/>
          <p:nvPr>
            <p:ph idx="4294967295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Char char="•"/>
            </a:pPr>
            <a:r>
              <a:rPr b="1" lang="en-US" sz="2300"/>
              <a:t>Sparse matrix</a:t>
            </a:r>
            <a:r>
              <a:rPr lang="en-US" sz="2300"/>
              <a:t> — matrix in which most of the elements are zero</a:t>
            </a:r>
            <a:endParaRPr sz="2300"/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Char char="•"/>
            </a:pPr>
            <a:r>
              <a:rPr b="1" lang="en-US" sz="2300"/>
              <a:t>Probabilistic model</a:t>
            </a:r>
            <a:r>
              <a:rPr lang="en-US" sz="2300"/>
              <a:t> — a mathematical framework that approximates probability density function</a:t>
            </a:r>
            <a:endParaRPr sz="2300"/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Char char="•"/>
            </a:pPr>
            <a:r>
              <a:rPr b="1" lang="en-US" sz="2300"/>
              <a:t>Derivative/Gradient/Jacobian </a:t>
            </a:r>
            <a:r>
              <a:rPr lang="en-US" sz="2300"/>
              <a:t>—                       </a:t>
            </a:r>
            <a:r>
              <a:rPr i="1" lang="en-US" sz="2300"/>
              <a:t>a,b</a:t>
            </a:r>
            <a:r>
              <a:rPr lang="en-US" sz="2300"/>
              <a:t> are scalars, </a:t>
            </a:r>
            <a:r>
              <a:rPr b="1" lang="en-US" sz="2300"/>
              <a:t>x,y</a:t>
            </a:r>
            <a:r>
              <a:rPr lang="en-US" sz="2300"/>
              <a:t> are vectors</a:t>
            </a:r>
            <a:endParaRPr sz="2300"/>
          </a:p>
        </p:txBody>
      </p:sp>
      <p:pic>
        <p:nvPicPr>
          <p:cNvPr descr="&lt;math xmlns=&quot;http://www.w3.org/1998/Math/MathML&quot;&gt;&lt;mfrac&gt;&lt;mrow&gt;&lt;mo&gt;&amp;#x2202;&lt;/mo&gt;&lt;mi&gt;a&lt;/mi&gt;&lt;/mrow&gt;&lt;mrow&gt;&lt;mo&gt;&amp;#x2202;&lt;/mo&gt;&lt;mi&gt;b&lt;/mi&gt;&lt;/mrow&gt;&lt;/mfrac&gt;&lt;mo&gt;;&lt;/mo&gt;&lt;mfrac&gt;&lt;mrow&gt;&lt;mo&gt;&amp;#x2202;&lt;/mo&gt;&lt;mi&gt;a&lt;/mi&gt;&lt;/mrow&gt;&lt;mrow&gt;&lt;mo&gt;&amp;#x2202;&lt;/mo&gt;&lt;mi mathvariant=&quot;bold-italic&quot;&gt;x&lt;/mi&gt;&lt;/mrow&gt;&lt;/mfrac&gt;&lt;mo&gt;;&lt;/mo&gt;&lt;mfrac&gt;&lt;mrow&gt;&lt;mo&gt;&amp;#x2202;&lt;/mo&gt;&lt;mi mathvariant=&quot;bold-italic&quot;&gt;x&lt;/mi&gt;&lt;/mrow&gt;&lt;mrow&gt;&lt;mo&gt;&amp;#x2202;&lt;/mo&gt;&lt;mi mathvariant=&quot;bold-italic&quot;&gt;y&lt;/mi&gt;&lt;/mrow&gt;&lt;/mfrac&gt;&lt;/math&gt;" id="221" name="Google Shape;221;p14" title="fraction numerator partial differential a over denominator partial differential b end fraction semicolon fraction numerator partial differential a over denominator partial differential bold italic x end fraction semicolon fraction numerator partial differential bold italic x over denominator partial differential bold italic y end fraction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85050" y="2703225"/>
            <a:ext cx="1542575" cy="6473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22" name="Google Shape;222;p14"/>
          <p:cNvGraphicFramePr/>
          <p:nvPr/>
        </p:nvGraphicFramePr>
        <p:xfrm>
          <a:off x="17425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{E2A70BE9-4923-4DBF-B1AD-9856350866EA}</a:tableStyleId>
              </a:tblPr>
              <a:tblGrid>
                <a:gridCol w="1480425"/>
                <a:gridCol w="1608000"/>
                <a:gridCol w="1352825"/>
                <a:gridCol w="1480425"/>
                <a:gridCol w="1480425"/>
                <a:gridCol w="1480425"/>
                <a:gridCol w="1480425"/>
                <a:gridCol w="1480425"/>
              </a:tblGrid>
              <a:tr h="414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en-US" sz="1000" u="none" cap="none" strike="noStrike"/>
                        <a:t>Terminology</a:t>
                      </a:r>
                      <a:endParaRPr b="1" sz="10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Connections to other research areas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Common NLP problems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Pre-processing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Naïve methods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Sparse Representations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Dense Representations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Sub-word representations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pic>
        <p:nvPicPr>
          <p:cNvPr descr="&lt;math xmlns=&quot;http://www.w3.org/1998/Math/MathML&quot;&gt;&lt;mfrac&gt;&lt;mrow&gt;&lt;mo&gt;&amp;#x2202;&lt;/mo&gt;&lt;mi&gt;a&lt;/mi&gt;&lt;/mrow&gt;&lt;mrow&gt;&lt;mo&gt;&amp;#x2202;&lt;/mo&gt;&lt;mi&gt;b&lt;/mi&gt;&lt;/mrow&gt;&lt;/mfrac&gt;&lt;mo&gt;=&lt;/mo&gt;&lt;munder&gt;&lt;mi&gt;lim&lt;/mi&gt;&lt;mrow&gt;&lt;mi&gt;h&lt;/mi&gt;&lt;mo&gt;&amp;#x2192;&lt;/mo&gt;&lt;mn&gt;0&lt;/mn&gt;&lt;/mrow&gt;&lt;/munder&gt;&lt;mfrac&gt;&lt;mrow&gt;&lt;mi&gt;a&lt;/mi&gt;&lt;mfenced&gt;&lt;mrow&gt;&lt;mi&gt;b&lt;/mi&gt;&lt;mo&gt;+&lt;/mo&gt;&lt;mi&gt;h&lt;/mi&gt;&lt;/mrow&gt;&lt;/mfenced&gt;&lt;mo&gt;-&lt;/mo&gt;&lt;mi&gt;a&lt;/mi&gt;&lt;mfenced&gt;&lt;mi&gt;b&lt;/mi&gt;&lt;/mfenced&gt;&lt;/mrow&gt;&lt;mi&gt;h&lt;/mi&gt;&lt;/mfrac&gt;&lt;/math&gt;" id="223" name="Google Shape;223;p14" title="fraction numerator partial differential a over denominator partial differential b end fraction equals limit as h rightwards arrow 0 of fraction numerator a open parentheses b plus h close parentheses minus a open parentheses b close parentheses over denominator h end fraction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66293" y="4491625"/>
            <a:ext cx="3735407" cy="76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5"/>
          <p:cNvSpPr txBox="1"/>
          <p:nvPr>
            <p:ph idx="4294967295"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/>
              <a:t>Common Terminology in ML</a:t>
            </a:r>
            <a:endParaRPr/>
          </a:p>
        </p:txBody>
      </p:sp>
      <p:sp>
        <p:nvSpPr>
          <p:cNvPr id="229" name="Google Shape;229;p15"/>
          <p:cNvSpPr txBox="1"/>
          <p:nvPr>
            <p:ph idx="12" type="sldNum"/>
          </p:nvPr>
        </p:nvSpPr>
        <p:spPr>
          <a:xfrm>
            <a:off x="10415352" y="6217625"/>
            <a:ext cx="16128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154</a:t>
            </a:r>
            <a:endParaRPr/>
          </a:p>
        </p:txBody>
      </p:sp>
      <p:sp>
        <p:nvSpPr>
          <p:cNvPr id="230" name="Google Shape;230;p15"/>
          <p:cNvSpPr txBox="1"/>
          <p:nvPr/>
        </p:nvSpPr>
        <p:spPr>
          <a:xfrm>
            <a:off x="873425" y="1570100"/>
            <a:ext cx="6049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15"/>
          <p:cNvSpPr txBox="1"/>
          <p:nvPr>
            <p:ph idx="4294967295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Char char="•"/>
            </a:pPr>
            <a:r>
              <a:rPr b="1" lang="en-US" sz="2300"/>
              <a:t>Sparse matrix</a:t>
            </a:r>
            <a:r>
              <a:rPr lang="en-US" sz="2300"/>
              <a:t> — matrix in which most of the elements are zero</a:t>
            </a:r>
            <a:endParaRPr sz="2300"/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Char char="•"/>
            </a:pPr>
            <a:r>
              <a:rPr b="1" lang="en-US" sz="2300"/>
              <a:t>Probabilistic model</a:t>
            </a:r>
            <a:r>
              <a:rPr lang="en-US" sz="2300"/>
              <a:t> — a mathematical framework that approximates probability density function</a:t>
            </a:r>
            <a:endParaRPr sz="2300"/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Char char="•"/>
            </a:pPr>
            <a:r>
              <a:rPr b="1" lang="en-US" sz="2300"/>
              <a:t>Derivative/Gradient/Jacobian </a:t>
            </a:r>
            <a:r>
              <a:rPr lang="en-US" sz="2300"/>
              <a:t>—                       </a:t>
            </a:r>
            <a:r>
              <a:rPr i="1" lang="en-US" sz="2300"/>
              <a:t>a,b</a:t>
            </a:r>
            <a:r>
              <a:rPr lang="en-US" sz="2300"/>
              <a:t> are scalars, </a:t>
            </a:r>
            <a:r>
              <a:rPr b="1" lang="en-US" sz="2300"/>
              <a:t>x,y</a:t>
            </a:r>
            <a:r>
              <a:rPr lang="en-US" sz="2300"/>
              <a:t> are vectors</a:t>
            </a:r>
            <a:endParaRPr sz="2300"/>
          </a:p>
        </p:txBody>
      </p:sp>
      <p:pic>
        <p:nvPicPr>
          <p:cNvPr descr="&lt;math xmlns=&quot;http://www.w3.org/1998/Math/MathML&quot;&gt;&lt;mfrac&gt;&lt;mrow&gt;&lt;mo&gt;&amp;#x2202;&lt;/mo&gt;&lt;mi&gt;a&lt;/mi&gt;&lt;/mrow&gt;&lt;mrow&gt;&lt;mo&gt;&amp;#x2202;&lt;/mo&gt;&lt;mi&gt;b&lt;/mi&gt;&lt;/mrow&gt;&lt;/mfrac&gt;&lt;mo&gt;;&lt;/mo&gt;&lt;mfrac&gt;&lt;mrow&gt;&lt;mo&gt;&amp;#x2202;&lt;/mo&gt;&lt;mi&gt;a&lt;/mi&gt;&lt;/mrow&gt;&lt;mrow&gt;&lt;mo&gt;&amp;#x2202;&lt;/mo&gt;&lt;mi mathvariant=&quot;bold-italic&quot;&gt;x&lt;/mi&gt;&lt;/mrow&gt;&lt;/mfrac&gt;&lt;mo&gt;;&lt;/mo&gt;&lt;mfrac&gt;&lt;mrow&gt;&lt;mo&gt;&amp;#x2202;&lt;/mo&gt;&lt;mi mathvariant=&quot;bold-italic&quot;&gt;x&lt;/mi&gt;&lt;/mrow&gt;&lt;mrow&gt;&lt;mo&gt;&amp;#x2202;&lt;/mo&gt;&lt;mi mathvariant=&quot;bold-italic&quot;&gt;y&lt;/mi&gt;&lt;/mrow&gt;&lt;/mfrac&gt;&lt;/math&gt;" id="232" name="Google Shape;232;p15" title="fraction numerator partial differential a over denominator partial differential b end fraction semicolon fraction numerator partial differential a over denominator partial differential bold italic x end fraction semicolon fraction numerator partial differential bold italic x over denominator partial differential bold italic y end fraction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85050" y="2703225"/>
            <a:ext cx="1542575" cy="6473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33" name="Google Shape;233;p15"/>
          <p:cNvGraphicFramePr/>
          <p:nvPr/>
        </p:nvGraphicFramePr>
        <p:xfrm>
          <a:off x="17425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{E2A70BE9-4923-4DBF-B1AD-9856350866EA}</a:tableStyleId>
              </a:tblPr>
              <a:tblGrid>
                <a:gridCol w="1480425"/>
                <a:gridCol w="1608000"/>
                <a:gridCol w="1352825"/>
                <a:gridCol w="1480425"/>
                <a:gridCol w="1480425"/>
                <a:gridCol w="1480425"/>
                <a:gridCol w="1480425"/>
                <a:gridCol w="1480425"/>
              </a:tblGrid>
              <a:tr h="414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en-US" sz="1000" u="none" cap="none" strike="noStrike"/>
                        <a:t>Terminology</a:t>
                      </a:r>
                      <a:endParaRPr b="1" sz="10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Connections to other research areas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Common NLP problems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Pre-processing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Naïve methods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Sparse Representations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Dense Representations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Sub-word representations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pic>
        <p:nvPicPr>
          <p:cNvPr descr="&lt;math xmlns=&quot;http://www.w3.org/1998/Math/MathML&quot;&gt;&lt;mfrac&gt;&lt;mrow&gt;&lt;mo&gt;&amp;#x2202;&lt;/mo&gt;&lt;mi&gt;a&lt;/mi&gt;&lt;/mrow&gt;&lt;mrow&gt;&lt;mo&gt;&amp;#x2202;&lt;/mo&gt;&lt;mi&gt;b&lt;/mi&gt;&lt;/mrow&gt;&lt;/mfrac&gt;&lt;mo&gt;=&lt;/mo&gt;&lt;munder&gt;&lt;mi&gt;lim&lt;/mi&gt;&lt;mrow&gt;&lt;mi&gt;h&lt;/mi&gt;&lt;mo&gt;&amp;#x2192;&lt;/mo&gt;&lt;mn&gt;0&lt;/mn&gt;&lt;/mrow&gt;&lt;/munder&gt;&lt;mfrac&gt;&lt;mrow&gt;&lt;mi&gt;a&lt;/mi&gt;&lt;mfenced&gt;&lt;mrow&gt;&lt;mi&gt;b&lt;/mi&gt;&lt;mo&gt;+&lt;/mo&gt;&lt;mi&gt;h&lt;/mi&gt;&lt;/mrow&gt;&lt;/mfenced&gt;&lt;mo&gt;-&lt;/mo&gt;&lt;mi&gt;a&lt;/mi&gt;&lt;mfenced&gt;&lt;mi&gt;b&lt;/mi&gt;&lt;/mfenced&gt;&lt;/mrow&gt;&lt;mi&gt;h&lt;/mi&gt;&lt;/mfrac&gt;&lt;/math&gt;" id="234" name="Google Shape;234;p15" title="fraction numerator partial differential a over denominator partial differential b end fraction equals limit as h rightwards arrow 0 of fraction numerator a open parentheses b plus h close parentheses minus a open parentheses b close parentheses over denominator h end fraction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4249" y="6016725"/>
            <a:ext cx="3166895" cy="647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&lt;math xmlns=&quot;http://www.w3.org/1998/Math/MathML&quot;&gt;&lt;mfrac&gt;&lt;mrow&gt;&lt;mo&gt;&amp;#x2202;&lt;/mo&gt;&lt;mi&gt;a&lt;/mi&gt;&lt;/mrow&gt;&lt;mrow&gt;&lt;mo&gt;&amp;#x2202;&lt;/mo&gt;&lt;mi mathvariant=&quot;bold-italic&quot;&gt;x&lt;/mi&gt;&lt;/mrow&gt;&lt;/mfrac&gt;&lt;mo&gt;=&lt;/mo&gt;&lt;mfrac&gt;&lt;mrow&gt;&lt;mo&gt;&amp;#x2202;&lt;/mo&gt;&lt;mi&gt;a&lt;/mi&gt;&lt;/mrow&gt;&lt;mrow&gt;&lt;mo&gt;&amp;#x2202;&lt;/mo&gt;&lt;msub&gt;&lt;mi&gt;x&lt;/mi&gt;&lt;mn&gt;1&lt;/mn&gt;&lt;/msub&gt;&lt;mo&gt;&amp;#x2202;&lt;/mo&gt;&lt;msub&gt;&lt;mi&gt;x&lt;/mi&gt;&lt;mn&gt;2&lt;/mn&gt;&lt;/msub&gt;&lt;mo&gt;.&lt;/mo&gt;&lt;mo&gt;.&lt;/mo&gt;&lt;mo&gt;.&lt;/mo&gt;&lt;mo&gt;&amp;#x2202;&lt;/mo&gt;&lt;msub&gt;&lt;mi&gt;x&lt;/mi&gt;&lt;mi&gt;n&lt;/mi&gt;&lt;/msub&gt;&lt;/mrow&gt;&lt;/mfrac&gt;&lt;mo&gt;=&lt;/mo&gt;&lt;mfenced open=&quot;[&quot; close=&quot;]&quot;&gt;&lt;mtable&gt;&lt;mtr&gt;&lt;mtd&gt;&lt;mfrac&gt;&lt;mrow&gt;&lt;mo&gt;&amp;#x2202;&lt;/mo&gt;&lt;mi&gt;a&lt;/mi&gt;&lt;/mrow&gt;&lt;mrow&gt;&lt;mo&gt;&amp;#x2202;&lt;/mo&gt;&lt;msub&gt;&lt;mi&gt;x&lt;/mi&gt;&lt;mn&gt;1&lt;/mn&gt;&lt;/msub&gt;&lt;/mrow&gt;&lt;/mfrac&gt;&lt;/mtd&gt;&lt;/mtr&gt;&lt;mtr&gt;&lt;mtd&gt;&lt;mtable&gt;&lt;mtr&gt;&lt;mtd&gt;&lt;mfrac&gt;&lt;mrow&gt;&lt;mo&gt;&amp;#x2202;&lt;/mo&gt;&lt;mi&gt;a&lt;/mi&gt;&lt;/mrow&gt;&lt;mrow&gt;&lt;mo&gt;&amp;#x2202;&lt;/mo&gt;&lt;msub&gt;&lt;mi&gt;x&lt;/mi&gt;&lt;mn&gt;2&lt;/mn&gt;&lt;/msub&gt;&lt;/mrow&gt;&lt;/mfrac&gt;&lt;/mtd&gt;&lt;/mtr&gt;&lt;mtr&gt;&lt;mtd&gt;&lt;mo&gt;&amp;#x22EE;&lt;/mo&gt;&lt;/mtd&gt;&lt;/mtr&gt;&lt;mtr&gt;&lt;mtd&gt;&lt;mfrac&gt;&lt;mrow&gt;&lt;mo&gt;&amp;#x2202;&lt;/mo&gt;&lt;mi&gt;a&lt;/mi&gt;&lt;/mrow&gt;&lt;mrow&gt;&lt;mo&gt;&amp;#x2202;&lt;/mo&gt;&lt;msub&gt;&lt;mi&gt;x&lt;/mi&gt;&lt;mrow&gt;&lt;mi&gt;n&lt;/mi&gt;&lt;mo&gt;-&lt;/mo&gt;&lt;mn&gt;1&lt;/mn&gt;&lt;/mrow&gt;&lt;/msub&gt;&lt;/mrow&gt;&lt;/mfrac&gt;&lt;/mtd&gt;&lt;/mtr&gt;&lt;/mtable&gt;&lt;/mtd&gt;&lt;/mtr&gt;&lt;mtr&gt;&lt;mtd&gt;&lt;mfrac&gt;&lt;mrow&gt;&lt;mo&gt;&amp;#x2202;&lt;/mo&gt;&lt;mi&gt;a&lt;/mi&gt;&lt;/mrow&gt;&lt;mrow&gt;&lt;mo&gt;&amp;#x2202;&lt;/mo&gt;&lt;msub&gt;&lt;mi&gt;x&lt;/mi&gt;&lt;mi&gt;n&lt;/mi&gt;&lt;/msub&gt;&lt;/mrow&gt;&lt;/mfrac&gt;&lt;/mtd&gt;&lt;/mtr&gt;&lt;/mtable&gt;&lt;/mfenced&gt;&lt;/math&gt;" id="235" name="Google Shape;235;p15" title="fraction numerator partial differential a over denominator partial differential bold italic x end fraction equals fraction numerator partial differential a over denominator partial differential x subscript 1 partial differential x subscript 2... partial differential x subscript n end fraction equals open square brackets table row cell fraction numerator partial differential a over denominator partial differential x subscript 1 end fraction end cell row cell table row cell fraction numerator partial differential a over denominator partial differential x subscript 2 end fraction end cell row vertical ellipsis row cell fraction numerator partial differential a over denominator partial differential x subscript n minus 1 end subscript end fraction end cell end table end cell row cell fraction numerator partial differential a over denominator partial differential x subscript n end fraction end cell end table close square brackets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328700" y="3408800"/>
            <a:ext cx="3056175" cy="3132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6"/>
          <p:cNvSpPr txBox="1"/>
          <p:nvPr>
            <p:ph idx="4294967295"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/>
              <a:t>Common Terminology in ML</a:t>
            </a:r>
            <a:endParaRPr/>
          </a:p>
        </p:txBody>
      </p:sp>
      <p:sp>
        <p:nvSpPr>
          <p:cNvPr id="241" name="Google Shape;241;p16"/>
          <p:cNvSpPr txBox="1"/>
          <p:nvPr>
            <p:ph idx="12" type="sldNum"/>
          </p:nvPr>
        </p:nvSpPr>
        <p:spPr>
          <a:xfrm>
            <a:off x="10415352" y="6217625"/>
            <a:ext cx="16128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154</a:t>
            </a:r>
            <a:endParaRPr/>
          </a:p>
        </p:txBody>
      </p:sp>
      <p:sp>
        <p:nvSpPr>
          <p:cNvPr id="242" name="Google Shape;242;p16"/>
          <p:cNvSpPr txBox="1"/>
          <p:nvPr/>
        </p:nvSpPr>
        <p:spPr>
          <a:xfrm>
            <a:off x="873425" y="1570100"/>
            <a:ext cx="6049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16"/>
          <p:cNvSpPr txBox="1"/>
          <p:nvPr>
            <p:ph idx="4294967295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Char char="•"/>
            </a:pPr>
            <a:r>
              <a:rPr b="1" lang="en-US" sz="2300"/>
              <a:t>Sparse matrix</a:t>
            </a:r>
            <a:r>
              <a:rPr lang="en-US" sz="2300"/>
              <a:t> — matrix in which most of the elements are zero</a:t>
            </a:r>
            <a:endParaRPr sz="2300"/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Char char="•"/>
            </a:pPr>
            <a:r>
              <a:rPr b="1" lang="en-US" sz="2300"/>
              <a:t>Probabilistic model</a:t>
            </a:r>
            <a:r>
              <a:rPr lang="en-US" sz="2300"/>
              <a:t> — a mathematical framework that approximates probability density function</a:t>
            </a:r>
            <a:endParaRPr sz="2300"/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Char char="•"/>
            </a:pPr>
            <a:r>
              <a:rPr b="1" lang="en-US" sz="2300"/>
              <a:t>Derivative/Gradient/Jacobian </a:t>
            </a:r>
            <a:r>
              <a:rPr lang="en-US" sz="2300"/>
              <a:t>—                       </a:t>
            </a:r>
            <a:r>
              <a:rPr i="1" lang="en-US" sz="2300"/>
              <a:t>a,b</a:t>
            </a:r>
            <a:r>
              <a:rPr lang="en-US" sz="2300"/>
              <a:t> are scalars, </a:t>
            </a:r>
            <a:r>
              <a:rPr b="1" lang="en-US" sz="2300"/>
              <a:t>x,y</a:t>
            </a:r>
            <a:r>
              <a:rPr lang="en-US" sz="2300"/>
              <a:t> are vectors</a:t>
            </a:r>
            <a:endParaRPr sz="2300"/>
          </a:p>
        </p:txBody>
      </p:sp>
      <p:pic>
        <p:nvPicPr>
          <p:cNvPr descr="&lt;math xmlns=&quot;http://www.w3.org/1998/Math/MathML&quot;&gt;&lt;mfrac&gt;&lt;mrow&gt;&lt;mo&gt;&amp;#x2202;&lt;/mo&gt;&lt;mi&gt;a&lt;/mi&gt;&lt;/mrow&gt;&lt;mrow&gt;&lt;mo&gt;&amp;#x2202;&lt;/mo&gt;&lt;mi&gt;b&lt;/mi&gt;&lt;/mrow&gt;&lt;/mfrac&gt;&lt;mo&gt;;&lt;/mo&gt;&lt;mfrac&gt;&lt;mrow&gt;&lt;mo&gt;&amp;#x2202;&lt;/mo&gt;&lt;mi&gt;a&lt;/mi&gt;&lt;/mrow&gt;&lt;mrow&gt;&lt;mo&gt;&amp;#x2202;&lt;/mo&gt;&lt;mi mathvariant=&quot;bold-italic&quot;&gt;x&lt;/mi&gt;&lt;/mrow&gt;&lt;/mfrac&gt;&lt;mo&gt;;&lt;/mo&gt;&lt;mfrac&gt;&lt;mrow&gt;&lt;mo&gt;&amp;#x2202;&lt;/mo&gt;&lt;mi mathvariant=&quot;bold-italic&quot;&gt;x&lt;/mi&gt;&lt;/mrow&gt;&lt;mrow&gt;&lt;mo&gt;&amp;#x2202;&lt;/mo&gt;&lt;mi mathvariant=&quot;bold-italic&quot;&gt;y&lt;/mi&gt;&lt;/mrow&gt;&lt;/mfrac&gt;&lt;/math&gt;" id="244" name="Google Shape;244;p16" title="fraction numerator partial differential a over denominator partial differential b end fraction semicolon fraction numerator partial differential a over denominator partial differential bold italic x end fraction semicolon fraction numerator partial differential bold italic x over denominator partial differential bold italic y end fraction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85050" y="2703225"/>
            <a:ext cx="1542575" cy="6473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45" name="Google Shape;245;p16"/>
          <p:cNvGraphicFramePr/>
          <p:nvPr/>
        </p:nvGraphicFramePr>
        <p:xfrm>
          <a:off x="17425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{E2A70BE9-4923-4DBF-B1AD-9856350866EA}</a:tableStyleId>
              </a:tblPr>
              <a:tblGrid>
                <a:gridCol w="1480425"/>
                <a:gridCol w="1608000"/>
                <a:gridCol w="1352825"/>
                <a:gridCol w="1480425"/>
                <a:gridCol w="1480425"/>
                <a:gridCol w="1480425"/>
                <a:gridCol w="1480425"/>
                <a:gridCol w="1480425"/>
              </a:tblGrid>
              <a:tr h="414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en-US" sz="1000" u="none" cap="none" strike="noStrike"/>
                        <a:t>Terminology</a:t>
                      </a:r>
                      <a:endParaRPr b="1" sz="10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Connections to other research areas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Common NLP problems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Pre-processing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Naïve methods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Sparse Representations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Dense Representations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Sub-word representations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pic>
        <p:nvPicPr>
          <p:cNvPr descr="&lt;math xmlns=&quot;http://www.w3.org/1998/Math/MathML&quot;&gt;&lt;mfrac&gt;&lt;mrow&gt;&lt;mo&gt;&amp;#x2202;&lt;/mo&gt;&lt;mi&gt;a&lt;/mi&gt;&lt;/mrow&gt;&lt;mrow&gt;&lt;mo&gt;&amp;#x2202;&lt;/mo&gt;&lt;mi&gt;b&lt;/mi&gt;&lt;/mrow&gt;&lt;/mfrac&gt;&lt;mo&gt;=&lt;/mo&gt;&lt;munder&gt;&lt;mi&gt;lim&lt;/mi&gt;&lt;mrow&gt;&lt;mi&gt;h&lt;/mi&gt;&lt;mo&gt;&amp;#x2192;&lt;/mo&gt;&lt;mn&gt;0&lt;/mn&gt;&lt;/mrow&gt;&lt;/munder&gt;&lt;mfrac&gt;&lt;mrow&gt;&lt;mi&gt;a&lt;/mi&gt;&lt;mfenced&gt;&lt;mrow&gt;&lt;mi&gt;b&lt;/mi&gt;&lt;mo&gt;+&lt;/mo&gt;&lt;mi&gt;h&lt;/mi&gt;&lt;/mrow&gt;&lt;/mfenced&gt;&lt;mo&gt;-&lt;/mo&gt;&lt;mi&gt;a&lt;/mi&gt;&lt;mfenced&gt;&lt;mi&gt;b&lt;/mi&gt;&lt;/mfenced&gt;&lt;/mrow&gt;&lt;mi&gt;h&lt;/mi&gt;&lt;/mfrac&gt;&lt;/math&gt;" id="246" name="Google Shape;246;p16" title="fraction numerator partial differential a over denominator partial differential b end fraction equals limit as h rightwards arrow 0 of fraction numerator a open parentheses b plus h close parentheses minus a open parentheses b close parentheses over denominator h end fraction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4250" y="6206850"/>
            <a:ext cx="2236719" cy="4571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&lt;math xmlns=&quot;http://www.w3.org/1998/Math/MathML&quot;&gt;&lt;mfrac&gt;&lt;mrow&gt;&lt;mo&gt;&amp;#x2202;&lt;/mo&gt;&lt;mi&gt;a&lt;/mi&gt;&lt;/mrow&gt;&lt;mrow&gt;&lt;mo&gt;&amp;#x2202;&lt;/mo&gt;&lt;mi mathvariant=&quot;bold-italic&quot;&gt;x&lt;/mi&gt;&lt;/mrow&gt;&lt;/mfrac&gt;&lt;mo&gt;=&lt;/mo&gt;&lt;mfrac&gt;&lt;mrow&gt;&lt;mo&gt;&amp;#x2202;&lt;/mo&gt;&lt;mi&gt;a&lt;/mi&gt;&lt;/mrow&gt;&lt;mrow&gt;&lt;mo&gt;&amp;#x2202;&lt;/mo&gt;&lt;msub&gt;&lt;mi&gt;x&lt;/mi&gt;&lt;mn&gt;1&lt;/mn&gt;&lt;/msub&gt;&lt;mo&gt;&amp;#x2202;&lt;/mo&gt;&lt;msub&gt;&lt;mi&gt;x&lt;/mi&gt;&lt;mn&gt;2&lt;/mn&gt;&lt;/msub&gt;&lt;mo&gt;.&lt;/mo&gt;&lt;mo&gt;.&lt;/mo&gt;&lt;mo&gt;.&lt;/mo&gt;&lt;mo&gt;&amp;#x2202;&lt;/mo&gt;&lt;msub&gt;&lt;mi&gt;x&lt;/mi&gt;&lt;mi&gt;n&lt;/mi&gt;&lt;/msub&gt;&lt;/mrow&gt;&lt;/mfrac&gt;&lt;mo&gt;=&lt;/mo&gt;&lt;mfenced open=&quot;[&quot; close=&quot;]&quot;&gt;&lt;mtable&gt;&lt;mtr&gt;&lt;mtd&gt;&lt;mfrac&gt;&lt;mrow&gt;&lt;mo&gt;&amp;#x2202;&lt;/mo&gt;&lt;mi&gt;a&lt;/mi&gt;&lt;/mrow&gt;&lt;mrow&gt;&lt;mo&gt;&amp;#x2202;&lt;/mo&gt;&lt;msub&gt;&lt;mi&gt;x&lt;/mi&gt;&lt;mn&gt;1&lt;/mn&gt;&lt;/msub&gt;&lt;/mrow&gt;&lt;/mfrac&gt;&lt;/mtd&gt;&lt;/mtr&gt;&lt;mtr&gt;&lt;mtd&gt;&lt;mtable&gt;&lt;mtr&gt;&lt;mtd&gt;&lt;mfrac&gt;&lt;mrow&gt;&lt;mo&gt;&amp;#x2202;&lt;/mo&gt;&lt;mi&gt;a&lt;/mi&gt;&lt;/mrow&gt;&lt;mrow&gt;&lt;mo&gt;&amp;#x2202;&lt;/mo&gt;&lt;msub&gt;&lt;mi&gt;x&lt;/mi&gt;&lt;mn&gt;2&lt;/mn&gt;&lt;/msub&gt;&lt;/mrow&gt;&lt;/mfrac&gt;&lt;/mtd&gt;&lt;/mtr&gt;&lt;mtr&gt;&lt;mtd&gt;&lt;mo&gt;&amp;#x22EE;&lt;/mo&gt;&lt;/mtd&gt;&lt;/mtr&gt;&lt;mtr&gt;&lt;mtd&gt;&lt;mfrac&gt;&lt;mrow&gt;&lt;mo&gt;&amp;#x2202;&lt;/mo&gt;&lt;mi&gt;a&lt;/mi&gt;&lt;/mrow&gt;&lt;mrow&gt;&lt;mo&gt;&amp;#x2202;&lt;/mo&gt;&lt;msub&gt;&lt;mi&gt;x&lt;/mi&gt;&lt;mrow&gt;&lt;mi&gt;n&lt;/mi&gt;&lt;mo&gt;-&lt;/mo&gt;&lt;mn&gt;1&lt;/mn&gt;&lt;/mrow&gt;&lt;/msub&gt;&lt;/mrow&gt;&lt;/mfrac&gt;&lt;/mtd&gt;&lt;/mtr&gt;&lt;/mtable&gt;&lt;/mtd&gt;&lt;/mtr&gt;&lt;mtr&gt;&lt;mtd&gt;&lt;mfrac&gt;&lt;mrow&gt;&lt;mo&gt;&amp;#x2202;&lt;/mo&gt;&lt;mi&gt;a&lt;/mi&gt;&lt;/mrow&gt;&lt;mrow&gt;&lt;mo&gt;&amp;#x2202;&lt;/mo&gt;&lt;msub&gt;&lt;mi&gt;x&lt;/mi&gt;&lt;mi&gt;n&lt;/mi&gt;&lt;/msub&gt;&lt;/mrow&gt;&lt;/mfrac&gt;&lt;/mtd&gt;&lt;/mtr&gt;&lt;/mtable&gt;&lt;/mfenced&gt;&lt;/math&gt;" id="247" name="Google Shape;247;p16" title="fraction numerator partial differential a over denominator partial differential bold italic x end fraction equals fraction numerator partial differential a over denominator partial differential x subscript 1 partial differential x subscript 2... partial differential x subscript n end fraction equals open square brackets table row cell fraction numerator partial differential a over denominator partial differential x subscript 1 end fraction end cell row cell table row cell fraction numerator partial differential a over denominator partial differential x subscript 2 end fraction end cell row vertical ellipsis row cell fraction numerator partial differential a over denominator partial differential x subscript n minus 1 end subscript end fraction end cell end table end cell row cell fraction numerator partial differential a over denominator partial differential x subscript n end fraction end cell end table close square brackets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4250" y="3296725"/>
            <a:ext cx="2547601" cy="261082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&lt;math xmlns=&quot;http://www.w3.org/1998/Math/MathML&quot;&gt;&lt;mfrac&gt;&lt;mrow&gt;&lt;mo&gt;&amp;#x2202;&lt;/mo&gt;&lt;mi&gt;x&lt;/mi&gt;&lt;/mrow&gt;&lt;mrow&gt;&lt;mo&gt;&amp;#x2202;&lt;/mo&gt;&lt;mi&gt;y&lt;/mi&gt;&lt;/mrow&gt;&lt;/mfrac&gt;&lt;mo&gt;=&lt;/mo&gt;&lt;mfenced open=&quot;[&quot; close=&quot;]&quot;&gt;&lt;mtable&gt;&lt;mtr&gt;&lt;mtd&gt;&lt;mfrac&gt;&lt;mrow&gt;&lt;mo&gt;&amp;#x2202;&lt;/mo&gt;&lt;msub&gt;&lt;mi&gt;x&lt;/mi&gt;&lt;mn&gt;1&lt;/mn&gt;&lt;/msub&gt;&lt;/mrow&gt;&lt;mrow&gt;&lt;mo&gt;&amp;#x2202;&lt;/mo&gt;&lt;msub&gt;&lt;mi&gt;y&lt;/mi&gt;&lt;mn&gt;1&lt;/mn&gt;&lt;/msub&gt;&lt;/mrow&gt;&lt;/mfrac&gt;&lt;/mtd&gt;&lt;mtd&gt;&lt;mfrac&gt;&lt;mrow&gt;&lt;mo&gt;&amp;#x2202;&lt;/mo&gt;&lt;msub&gt;&lt;mi&gt;x&lt;/mi&gt;&lt;mn&gt;1&lt;/mn&gt;&lt;/msub&gt;&lt;/mrow&gt;&lt;mrow&gt;&lt;mo&gt;&amp;#x2202;&lt;/mo&gt;&lt;msub&gt;&lt;mi&gt;y&lt;/mi&gt;&lt;mn&gt;2&lt;/mn&gt;&lt;/msub&gt;&lt;/mrow&gt;&lt;/mfrac&gt;&lt;/mtd&gt;&lt;mtd&gt;&lt;mo&gt;&amp;#x22EF;&lt;/mo&gt;&lt;/mtd&gt;&lt;mtd&gt;&lt;mfrac&gt;&lt;mrow&gt;&lt;mo&gt;&amp;#x2202;&lt;/mo&gt;&lt;msub&gt;&lt;mi&gt;x&lt;/mi&gt;&lt;mn&gt;1&lt;/mn&gt;&lt;/msub&gt;&lt;/mrow&gt;&lt;mrow&gt;&lt;mo&gt;&amp;#x2202;&lt;/mo&gt;&lt;msub&gt;&lt;mi&gt;y&lt;/mi&gt;&lt;mi&gt;m&lt;/mi&gt;&lt;/msub&gt;&lt;/mrow&gt;&lt;/mfrac&gt;&lt;/mtd&gt;&lt;/mtr&gt;&lt;mtr&gt;&lt;mtd&gt;&lt;mfrac&gt;&lt;mrow&gt;&lt;mo&gt;&amp;#x2202;&lt;/mo&gt;&lt;msub&gt;&lt;mi&gt;x&lt;/mi&gt;&lt;mn&gt;2&lt;/mn&gt;&lt;/msub&gt;&lt;/mrow&gt;&lt;mrow&gt;&lt;mo&gt;&amp;#x2202;&lt;/mo&gt;&lt;msub&gt;&lt;mi&gt;y&lt;/mi&gt;&lt;mn&gt;1&lt;/mn&gt;&lt;/msub&gt;&lt;/mrow&gt;&lt;/mfrac&gt;&lt;/mtd&gt;&lt;mtd&gt;&lt;mo&gt;&amp;#x22F1;&lt;/mo&gt;&lt;/mtd&gt;&lt;mtd&gt;&lt;mo&gt;&amp;#x22F0;&lt;/mo&gt;&lt;/mtd&gt;&lt;mtd&gt;&lt;mfrac&gt;&lt;mrow&gt;&lt;mo&gt;&amp;#x2202;&lt;/mo&gt;&lt;msub&gt;&lt;mi&gt;x&lt;/mi&gt;&lt;mn&gt;2&lt;/mn&gt;&lt;/msub&gt;&lt;/mrow&gt;&lt;mrow&gt;&lt;mo&gt;&amp;#x2202;&lt;/mo&gt;&lt;msub&gt;&lt;mi&gt;y&lt;/mi&gt;&lt;mi&gt;m&lt;/mi&gt;&lt;/msub&gt;&lt;/mrow&gt;&lt;/mfrac&gt;&lt;/mtd&gt;&lt;/mtr&gt;&lt;mtr&gt;&lt;mtd&gt;&lt;mo&gt;&amp;#x22EE;&lt;/mo&gt;&lt;/mtd&gt;&lt;mtd&gt;&lt;mo&gt;&amp;#x22F0;&lt;/mo&gt;&lt;/mtd&gt;&lt;mtd&gt;&lt;mo&gt;&amp;#x22F1;&lt;/mo&gt;&lt;/mtd&gt;&lt;mtd&gt;&lt;mo&gt;&amp;#x22EE;&lt;/mo&gt;&lt;/mtd&gt;&lt;/mtr&gt;&lt;mtr&gt;&lt;mtd&gt;&lt;mfrac&gt;&lt;mrow&gt;&lt;mo&gt;&amp;#x2202;&lt;/mo&gt;&lt;msub&gt;&lt;mi&gt;x&lt;/mi&gt;&lt;mi&gt;n&lt;/mi&gt;&lt;/msub&gt;&lt;/mrow&gt;&lt;mrow&gt;&lt;mo&gt;&amp;#x2202;&lt;/mo&gt;&lt;msub&gt;&lt;mi&gt;y&lt;/mi&gt;&lt;mn&gt;1&lt;/mn&gt;&lt;/msub&gt;&lt;/mrow&gt;&lt;/mfrac&gt;&lt;/mtd&gt;&lt;mtd&gt;&lt;mfrac&gt;&lt;mrow&gt;&lt;mo&gt;&amp;#x2202;&lt;/mo&gt;&lt;msub&gt;&lt;mi&gt;x&lt;/mi&gt;&lt;mi&gt;n&lt;/mi&gt;&lt;/msub&gt;&lt;/mrow&gt;&lt;mrow&gt;&lt;mo&gt;&amp;#x2202;&lt;/mo&gt;&lt;msub&gt;&lt;mi&gt;y&lt;/mi&gt;&lt;mn&gt;2&lt;/mn&gt;&lt;/msub&gt;&lt;/mrow&gt;&lt;/mfrac&gt;&lt;/mtd&gt;&lt;mtd&gt;&lt;mo&gt;&amp;#x22EF;&lt;/mo&gt;&lt;/mtd&gt;&lt;mtd&gt;&lt;mfrac&gt;&lt;mrow&gt;&lt;mo&gt;&amp;#x2202;&lt;/mo&gt;&lt;msub&gt;&lt;mi&gt;x&lt;/mi&gt;&lt;mi&gt;n&lt;/mi&gt;&lt;/msub&gt;&lt;/mrow&gt;&lt;mrow&gt;&lt;mo&gt;&amp;#x2202;&lt;/mo&gt;&lt;msub&gt;&lt;mi&gt;y&lt;/mi&gt;&lt;mi&gt;m&lt;/mi&gt;&lt;/msub&gt;&lt;/mrow&gt;&lt;/mfrac&gt;&lt;/mtd&gt;&lt;/mtr&gt;&lt;/mtable&gt;&lt;/mfenced&gt;&lt;/math&gt;" id="248" name="Google Shape;248;p16" title="fraction numerator partial differential x over denominator partial differential y end fraction equals open square brackets table row cell fraction numerator partial differential x subscript 1 over denominator partial differential y subscript 1 end fraction end cell cell fraction numerator partial differential x subscript 1 over denominator partial differential y subscript 2 end fraction end cell midline horizontal ellipsis cell fraction numerator partial differential x subscript 1 over denominator partial differential y subscript m end fraction end cell row cell fraction numerator partial differential x subscript 2 over denominator partial differential y subscript 1 end fraction end cell down right diagonal ellipsis up right diagonal ellipsis cell fraction numerator partial differential x subscript 2 over denominator partial differential y subscript m end fraction end cell row vertical ellipsis up right diagonal ellipsis down right diagonal ellipsis vertical ellipsis row cell fraction numerator partial differential x subscript n over denominator partial differential y subscript 1 end fraction end cell cell fraction numerator partial differential x subscript n over denominator partial differential y subscript 2 end fraction end cell midline horizontal ellipsis cell fraction numerator partial differential x subscript n over denominator partial differential y subscript m end fraction end cell end table close square brackets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900004" y="3406475"/>
            <a:ext cx="3371069" cy="3257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17"/>
          <p:cNvSpPr txBox="1"/>
          <p:nvPr>
            <p:ph idx="4294967295"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/>
              <a:t>Common Terminology in ML</a:t>
            </a:r>
            <a:endParaRPr/>
          </a:p>
        </p:txBody>
      </p:sp>
      <p:sp>
        <p:nvSpPr>
          <p:cNvPr id="254" name="Google Shape;254;p17"/>
          <p:cNvSpPr txBox="1"/>
          <p:nvPr>
            <p:ph idx="12" type="sldNum"/>
          </p:nvPr>
        </p:nvSpPr>
        <p:spPr>
          <a:xfrm>
            <a:off x="10415352" y="6217625"/>
            <a:ext cx="16128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154</a:t>
            </a:r>
            <a:endParaRPr/>
          </a:p>
        </p:txBody>
      </p:sp>
      <p:sp>
        <p:nvSpPr>
          <p:cNvPr id="255" name="Google Shape;255;p17"/>
          <p:cNvSpPr txBox="1"/>
          <p:nvPr/>
        </p:nvSpPr>
        <p:spPr>
          <a:xfrm>
            <a:off x="873425" y="1570100"/>
            <a:ext cx="6049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17"/>
          <p:cNvSpPr txBox="1"/>
          <p:nvPr>
            <p:ph idx="4294967295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Char char="•"/>
            </a:pPr>
            <a:r>
              <a:rPr b="1" lang="en-US" sz="2300"/>
              <a:t>Sparse matrix</a:t>
            </a:r>
            <a:r>
              <a:rPr lang="en-US" sz="2300"/>
              <a:t> — matrix in which most of the elements are zero</a:t>
            </a:r>
            <a:endParaRPr sz="2300"/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Char char="•"/>
            </a:pPr>
            <a:r>
              <a:rPr b="1" lang="en-US" sz="2300"/>
              <a:t>Probabilistic model</a:t>
            </a:r>
            <a:r>
              <a:rPr lang="en-US" sz="2300"/>
              <a:t> — a mathematical framework that approximates probability density function</a:t>
            </a:r>
            <a:endParaRPr sz="2300"/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Char char="•"/>
            </a:pPr>
            <a:r>
              <a:rPr b="1" lang="en-US" sz="2300"/>
              <a:t>Derivative/Gradient/Jacobian </a:t>
            </a:r>
            <a:r>
              <a:rPr lang="en-US" sz="2300"/>
              <a:t>—                       </a:t>
            </a:r>
            <a:r>
              <a:rPr i="1" lang="en-US" sz="2300"/>
              <a:t>a,b</a:t>
            </a:r>
            <a:r>
              <a:rPr lang="en-US" sz="2300"/>
              <a:t> are scalars, </a:t>
            </a:r>
            <a:r>
              <a:rPr b="1" lang="en-US" sz="2300"/>
              <a:t>x,y</a:t>
            </a:r>
            <a:r>
              <a:rPr lang="en-US" sz="2300"/>
              <a:t> are vectors</a:t>
            </a:r>
            <a:endParaRPr sz="2300"/>
          </a:p>
        </p:txBody>
      </p:sp>
      <p:pic>
        <p:nvPicPr>
          <p:cNvPr descr="&lt;math xmlns=&quot;http://www.w3.org/1998/Math/MathML&quot;&gt;&lt;mfrac&gt;&lt;mrow&gt;&lt;mo&gt;&amp;#x2202;&lt;/mo&gt;&lt;mi&gt;a&lt;/mi&gt;&lt;/mrow&gt;&lt;mrow&gt;&lt;mo&gt;&amp;#x2202;&lt;/mo&gt;&lt;mi&gt;b&lt;/mi&gt;&lt;/mrow&gt;&lt;/mfrac&gt;&lt;mo&gt;;&lt;/mo&gt;&lt;mfrac&gt;&lt;mrow&gt;&lt;mo&gt;&amp;#x2202;&lt;/mo&gt;&lt;mi&gt;a&lt;/mi&gt;&lt;/mrow&gt;&lt;mrow&gt;&lt;mo&gt;&amp;#x2202;&lt;/mo&gt;&lt;mi mathvariant=&quot;bold-italic&quot;&gt;x&lt;/mi&gt;&lt;/mrow&gt;&lt;/mfrac&gt;&lt;mo&gt;;&lt;/mo&gt;&lt;mfrac&gt;&lt;mrow&gt;&lt;mo&gt;&amp;#x2202;&lt;/mo&gt;&lt;mi mathvariant=&quot;bold-italic&quot;&gt;x&lt;/mi&gt;&lt;/mrow&gt;&lt;mrow&gt;&lt;mo&gt;&amp;#x2202;&lt;/mo&gt;&lt;mi mathvariant=&quot;bold-italic&quot;&gt;y&lt;/mi&gt;&lt;/mrow&gt;&lt;/mfrac&gt;&lt;/math&gt;" id="257" name="Google Shape;257;p17" title="fraction numerator partial differential a over denominator partial differential b end fraction semicolon fraction numerator partial differential a over denominator partial differential bold italic x end fraction semicolon fraction numerator partial differential bold italic x over denominator partial differential bold italic y end fraction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85050" y="2703225"/>
            <a:ext cx="1542575" cy="6473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58" name="Google Shape;258;p17"/>
          <p:cNvGraphicFramePr/>
          <p:nvPr/>
        </p:nvGraphicFramePr>
        <p:xfrm>
          <a:off x="17425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{E2A70BE9-4923-4DBF-B1AD-9856350866EA}</a:tableStyleId>
              </a:tblPr>
              <a:tblGrid>
                <a:gridCol w="1480425"/>
                <a:gridCol w="1608000"/>
                <a:gridCol w="1352825"/>
                <a:gridCol w="1480425"/>
                <a:gridCol w="1480425"/>
                <a:gridCol w="1480425"/>
                <a:gridCol w="1480425"/>
                <a:gridCol w="1480425"/>
              </a:tblGrid>
              <a:tr h="414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en-US" sz="1000" u="none" cap="none" strike="noStrike"/>
                        <a:t>Terminology</a:t>
                      </a:r>
                      <a:endParaRPr b="1" sz="10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Connections to other research areas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Common NLP problems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Pre-processing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Naïve methods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Sparse Representations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Dense Representations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Sub-word representations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pic>
        <p:nvPicPr>
          <p:cNvPr descr="&lt;math xmlns=&quot;http://www.w3.org/1998/Math/MathML&quot;&gt;&lt;mfrac&gt;&lt;mrow&gt;&lt;mo&gt;&amp;#x2202;&lt;/mo&gt;&lt;mi&gt;a&lt;/mi&gt;&lt;/mrow&gt;&lt;mrow&gt;&lt;mo&gt;&amp;#x2202;&lt;/mo&gt;&lt;mi&gt;b&lt;/mi&gt;&lt;/mrow&gt;&lt;/mfrac&gt;&lt;mo&gt;=&lt;/mo&gt;&lt;munder&gt;&lt;mi&gt;lim&lt;/mi&gt;&lt;mrow&gt;&lt;mi&gt;h&lt;/mi&gt;&lt;mo&gt;&amp;#x2192;&lt;/mo&gt;&lt;mn&gt;0&lt;/mn&gt;&lt;/mrow&gt;&lt;/munder&gt;&lt;mfrac&gt;&lt;mrow&gt;&lt;mi&gt;a&lt;/mi&gt;&lt;mfenced&gt;&lt;mrow&gt;&lt;mi&gt;b&lt;/mi&gt;&lt;mo&gt;+&lt;/mo&gt;&lt;mi&gt;h&lt;/mi&gt;&lt;/mrow&gt;&lt;/mfenced&gt;&lt;mo&gt;-&lt;/mo&gt;&lt;mi&gt;a&lt;/mi&gt;&lt;mfenced&gt;&lt;mi&gt;b&lt;/mi&gt;&lt;/mfenced&gt;&lt;/mrow&gt;&lt;mi&gt;h&lt;/mi&gt;&lt;/mfrac&gt;&lt;/math&gt;" id="259" name="Google Shape;259;p17" title="fraction numerator partial differential a over denominator partial differential b end fraction equals limit as h rightwards arrow 0 of fraction numerator a open parentheses b plus h close parentheses minus a open parentheses b close parentheses over denominator h end fraction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4250" y="6206850"/>
            <a:ext cx="2236719" cy="4571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&lt;math xmlns=&quot;http://www.w3.org/1998/Math/MathML&quot;&gt;&lt;mfrac&gt;&lt;mrow&gt;&lt;mo&gt;&amp;#x2202;&lt;/mo&gt;&lt;mi&gt;a&lt;/mi&gt;&lt;/mrow&gt;&lt;mrow&gt;&lt;mo&gt;&amp;#x2202;&lt;/mo&gt;&lt;mi mathvariant=&quot;bold-italic&quot;&gt;x&lt;/mi&gt;&lt;/mrow&gt;&lt;/mfrac&gt;&lt;mo&gt;=&lt;/mo&gt;&lt;mfrac&gt;&lt;mrow&gt;&lt;mo&gt;&amp;#x2202;&lt;/mo&gt;&lt;mi&gt;a&lt;/mi&gt;&lt;/mrow&gt;&lt;mrow&gt;&lt;mo&gt;&amp;#x2202;&lt;/mo&gt;&lt;msub&gt;&lt;mi&gt;x&lt;/mi&gt;&lt;mn&gt;1&lt;/mn&gt;&lt;/msub&gt;&lt;mo&gt;&amp;#x2202;&lt;/mo&gt;&lt;msub&gt;&lt;mi&gt;x&lt;/mi&gt;&lt;mn&gt;2&lt;/mn&gt;&lt;/msub&gt;&lt;mo&gt;.&lt;/mo&gt;&lt;mo&gt;.&lt;/mo&gt;&lt;mo&gt;.&lt;/mo&gt;&lt;mo&gt;&amp;#x2202;&lt;/mo&gt;&lt;msub&gt;&lt;mi&gt;x&lt;/mi&gt;&lt;mi&gt;n&lt;/mi&gt;&lt;/msub&gt;&lt;/mrow&gt;&lt;/mfrac&gt;&lt;mo&gt;=&lt;/mo&gt;&lt;mfenced open=&quot;[&quot; close=&quot;]&quot;&gt;&lt;mtable&gt;&lt;mtr&gt;&lt;mtd&gt;&lt;mfrac&gt;&lt;mrow&gt;&lt;mo&gt;&amp;#x2202;&lt;/mo&gt;&lt;mi&gt;a&lt;/mi&gt;&lt;/mrow&gt;&lt;mrow&gt;&lt;mo&gt;&amp;#x2202;&lt;/mo&gt;&lt;msub&gt;&lt;mi&gt;x&lt;/mi&gt;&lt;mn&gt;1&lt;/mn&gt;&lt;/msub&gt;&lt;/mrow&gt;&lt;/mfrac&gt;&lt;/mtd&gt;&lt;/mtr&gt;&lt;mtr&gt;&lt;mtd&gt;&lt;mtable&gt;&lt;mtr&gt;&lt;mtd&gt;&lt;mfrac&gt;&lt;mrow&gt;&lt;mo&gt;&amp;#x2202;&lt;/mo&gt;&lt;mi&gt;a&lt;/mi&gt;&lt;/mrow&gt;&lt;mrow&gt;&lt;mo&gt;&amp;#x2202;&lt;/mo&gt;&lt;msub&gt;&lt;mi&gt;x&lt;/mi&gt;&lt;mn&gt;2&lt;/mn&gt;&lt;/msub&gt;&lt;/mrow&gt;&lt;/mfrac&gt;&lt;/mtd&gt;&lt;/mtr&gt;&lt;mtr&gt;&lt;mtd&gt;&lt;mo&gt;&amp;#x22EE;&lt;/mo&gt;&lt;/mtd&gt;&lt;/mtr&gt;&lt;mtr&gt;&lt;mtd&gt;&lt;mfrac&gt;&lt;mrow&gt;&lt;mo&gt;&amp;#x2202;&lt;/mo&gt;&lt;mi&gt;a&lt;/mi&gt;&lt;/mrow&gt;&lt;mrow&gt;&lt;mo&gt;&amp;#x2202;&lt;/mo&gt;&lt;msub&gt;&lt;mi&gt;x&lt;/mi&gt;&lt;mrow&gt;&lt;mi&gt;n&lt;/mi&gt;&lt;mo&gt;-&lt;/mo&gt;&lt;mn&gt;1&lt;/mn&gt;&lt;/mrow&gt;&lt;/msub&gt;&lt;/mrow&gt;&lt;/mfrac&gt;&lt;/mtd&gt;&lt;/mtr&gt;&lt;/mtable&gt;&lt;/mtd&gt;&lt;/mtr&gt;&lt;mtr&gt;&lt;mtd&gt;&lt;mfrac&gt;&lt;mrow&gt;&lt;mo&gt;&amp;#x2202;&lt;/mo&gt;&lt;mi&gt;a&lt;/mi&gt;&lt;/mrow&gt;&lt;mrow&gt;&lt;mo&gt;&amp;#x2202;&lt;/mo&gt;&lt;msub&gt;&lt;mi&gt;x&lt;/mi&gt;&lt;mi&gt;n&lt;/mi&gt;&lt;/msub&gt;&lt;/mrow&gt;&lt;/mfrac&gt;&lt;/mtd&gt;&lt;/mtr&gt;&lt;/mtable&gt;&lt;/mfenced&gt;&lt;/math&gt;" id="260" name="Google Shape;260;p17" title="fraction numerator partial differential a over denominator partial differential bold italic x end fraction equals fraction numerator partial differential a over denominator partial differential x subscript 1 partial differential x subscript 2... partial differential x subscript n end fraction equals open square brackets table row cell fraction numerator partial differential a over denominator partial differential x subscript 1 end fraction end cell row cell table row cell fraction numerator partial differential a over denominator partial differential x subscript 2 end fraction end cell row vertical ellipsis row cell fraction numerator partial differential a over denominator partial differential x subscript n minus 1 end subscript end fraction end cell end table end cell row cell fraction numerator partial differential a over denominator partial differential x subscript n end fraction end cell end table close square brackets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4250" y="3296725"/>
            <a:ext cx="2547601" cy="261082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&lt;math xmlns=&quot;http://www.w3.org/1998/Math/MathML&quot;&gt;&lt;mfrac&gt;&lt;mrow&gt;&lt;mo&gt;&amp;#x2202;&lt;/mo&gt;&lt;mi&gt;x&lt;/mi&gt;&lt;/mrow&gt;&lt;mrow&gt;&lt;mo&gt;&amp;#x2202;&lt;/mo&gt;&lt;mi&gt;y&lt;/mi&gt;&lt;/mrow&gt;&lt;/mfrac&gt;&lt;mo&gt;=&lt;/mo&gt;&lt;mfenced open=&quot;[&quot; close=&quot;]&quot;&gt;&lt;mtable&gt;&lt;mtr&gt;&lt;mtd&gt;&lt;mfrac&gt;&lt;mrow&gt;&lt;mo&gt;&amp;#x2202;&lt;/mo&gt;&lt;msub&gt;&lt;mi&gt;x&lt;/mi&gt;&lt;mn&gt;1&lt;/mn&gt;&lt;/msub&gt;&lt;/mrow&gt;&lt;mrow&gt;&lt;mo&gt;&amp;#x2202;&lt;/mo&gt;&lt;msub&gt;&lt;mi&gt;y&lt;/mi&gt;&lt;mn&gt;1&lt;/mn&gt;&lt;/msub&gt;&lt;/mrow&gt;&lt;/mfrac&gt;&lt;/mtd&gt;&lt;mtd&gt;&lt;mfrac&gt;&lt;mrow&gt;&lt;mo&gt;&amp;#x2202;&lt;/mo&gt;&lt;msub&gt;&lt;mi&gt;x&lt;/mi&gt;&lt;mn&gt;1&lt;/mn&gt;&lt;/msub&gt;&lt;/mrow&gt;&lt;mrow&gt;&lt;mo&gt;&amp;#x2202;&lt;/mo&gt;&lt;msub&gt;&lt;mi&gt;y&lt;/mi&gt;&lt;mn&gt;2&lt;/mn&gt;&lt;/msub&gt;&lt;/mrow&gt;&lt;/mfrac&gt;&lt;/mtd&gt;&lt;mtd&gt;&lt;mo&gt;&amp;#x22EF;&lt;/mo&gt;&lt;/mtd&gt;&lt;mtd&gt;&lt;mfrac&gt;&lt;mrow&gt;&lt;mo&gt;&amp;#x2202;&lt;/mo&gt;&lt;msub&gt;&lt;mi&gt;x&lt;/mi&gt;&lt;mn&gt;1&lt;/mn&gt;&lt;/msub&gt;&lt;/mrow&gt;&lt;mrow&gt;&lt;mo&gt;&amp;#x2202;&lt;/mo&gt;&lt;msub&gt;&lt;mi&gt;y&lt;/mi&gt;&lt;mi&gt;m&lt;/mi&gt;&lt;/msub&gt;&lt;/mrow&gt;&lt;/mfrac&gt;&lt;/mtd&gt;&lt;/mtr&gt;&lt;mtr&gt;&lt;mtd&gt;&lt;mfrac&gt;&lt;mrow&gt;&lt;mo&gt;&amp;#x2202;&lt;/mo&gt;&lt;msub&gt;&lt;mi&gt;x&lt;/mi&gt;&lt;mn&gt;2&lt;/mn&gt;&lt;/msub&gt;&lt;/mrow&gt;&lt;mrow&gt;&lt;mo&gt;&amp;#x2202;&lt;/mo&gt;&lt;msub&gt;&lt;mi&gt;y&lt;/mi&gt;&lt;mn&gt;1&lt;/mn&gt;&lt;/msub&gt;&lt;/mrow&gt;&lt;/mfrac&gt;&lt;/mtd&gt;&lt;mtd&gt;&lt;mo&gt;&amp;#x22F1;&lt;/mo&gt;&lt;/mtd&gt;&lt;mtd&gt;&lt;mo&gt;&amp;#x22F0;&lt;/mo&gt;&lt;/mtd&gt;&lt;mtd&gt;&lt;mfrac&gt;&lt;mrow&gt;&lt;mo&gt;&amp;#x2202;&lt;/mo&gt;&lt;msub&gt;&lt;mi&gt;x&lt;/mi&gt;&lt;mn&gt;2&lt;/mn&gt;&lt;/msub&gt;&lt;/mrow&gt;&lt;mrow&gt;&lt;mo&gt;&amp;#x2202;&lt;/mo&gt;&lt;msub&gt;&lt;mi&gt;y&lt;/mi&gt;&lt;mi&gt;m&lt;/mi&gt;&lt;/msub&gt;&lt;/mrow&gt;&lt;/mfrac&gt;&lt;/mtd&gt;&lt;/mtr&gt;&lt;mtr&gt;&lt;mtd&gt;&lt;mo&gt;&amp;#x22EE;&lt;/mo&gt;&lt;/mtd&gt;&lt;mtd&gt;&lt;mo&gt;&amp;#x22F0;&lt;/mo&gt;&lt;/mtd&gt;&lt;mtd&gt;&lt;mo&gt;&amp;#x22F1;&lt;/mo&gt;&lt;/mtd&gt;&lt;mtd&gt;&lt;mo&gt;&amp;#x22EE;&lt;/mo&gt;&lt;/mtd&gt;&lt;/mtr&gt;&lt;mtr&gt;&lt;mtd&gt;&lt;mfrac&gt;&lt;mrow&gt;&lt;mo&gt;&amp;#x2202;&lt;/mo&gt;&lt;msub&gt;&lt;mi&gt;x&lt;/mi&gt;&lt;mi&gt;n&lt;/mi&gt;&lt;/msub&gt;&lt;/mrow&gt;&lt;mrow&gt;&lt;mo&gt;&amp;#x2202;&lt;/mo&gt;&lt;msub&gt;&lt;mi&gt;y&lt;/mi&gt;&lt;mn&gt;1&lt;/mn&gt;&lt;/msub&gt;&lt;/mrow&gt;&lt;/mfrac&gt;&lt;/mtd&gt;&lt;mtd&gt;&lt;mfrac&gt;&lt;mrow&gt;&lt;mo&gt;&amp;#x2202;&lt;/mo&gt;&lt;msub&gt;&lt;mi&gt;x&lt;/mi&gt;&lt;mi&gt;n&lt;/mi&gt;&lt;/msub&gt;&lt;/mrow&gt;&lt;mrow&gt;&lt;mo&gt;&amp;#x2202;&lt;/mo&gt;&lt;msub&gt;&lt;mi&gt;y&lt;/mi&gt;&lt;mn&gt;2&lt;/mn&gt;&lt;/msub&gt;&lt;/mrow&gt;&lt;/mfrac&gt;&lt;/mtd&gt;&lt;mtd&gt;&lt;mo&gt;&amp;#x22EF;&lt;/mo&gt;&lt;/mtd&gt;&lt;mtd&gt;&lt;mfrac&gt;&lt;mrow&gt;&lt;mo&gt;&amp;#x2202;&lt;/mo&gt;&lt;msub&gt;&lt;mi&gt;x&lt;/mi&gt;&lt;mi&gt;n&lt;/mi&gt;&lt;/msub&gt;&lt;/mrow&gt;&lt;mrow&gt;&lt;mo&gt;&amp;#x2202;&lt;/mo&gt;&lt;msub&gt;&lt;mi&gt;y&lt;/mi&gt;&lt;mi&gt;m&lt;/mi&gt;&lt;/msub&gt;&lt;/mrow&gt;&lt;/mfrac&gt;&lt;/mtd&gt;&lt;/mtr&gt;&lt;/mtable&gt;&lt;/mfenced&gt;&lt;/math&gt;" id="261" name="Google Shape;261;p17" title="fraction numerator partial differential x over denominator partial differential y end fraction equals open square brackets table row cell fraction numerator partial differential x subscript 1 over denominator partial differential y subscript 1 end fraction end cell cell fraction numerator partial differential x subscript 1 over denominator partial differential y subscript 2 end fraction end cell midline horizontal ellipsis cell fraction numerator partial differential x subscript 1 over denominator partial differential y subscript m end fraction end cell row cell fraction numerator partial differential x subscript 2 over denominator partial differential y subscript 1 end fraction end cell down right diagonal ellipsis up right diagonal ellipsis cell fraction numerator partial differential x subscript 2 over denominator partial differential y subscript m end fraction end cell row vertical ellipsis up right diagonal ellipsis down right diagonal ellipsis vertical ellipsis row cell fraction numerator partial differential x subscript n over denominator partial differential y subscript 1 end fraction end cell cell fraction numerator partial differential x subscript n over denominator partial differential y subscript 2 end fraction end cell midline horizontal ellipsis cell fraction numerator partial differential x subscript n over denominator partial differential y subscript m end fraction end cell end table close square brackets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900004" y="3406475"/>
            <a:ext cx="3371069" cy="3257549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17"/>
          <p:cNvSpPr txBox="1"/>
          <p:nvPr/>
        </p:nvSpPr>
        <p:spPr>
          <a:xfrm>
            <a:off x="8902450" y="4195675"/>
            <a:ext cx="2873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Matrix/Vector rotation is a matter of convention!!!</a:t>
            </a:r>
            <a:endParaRPr b="1" i="0" sz="14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18"/>
          <p:cNvSpPr txBox="1"/>
          <p:nvPr>
            <p:ph idx="4294967295"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/>
              <a:t>Common Terminology in NLP and ML</a:t>
            </a:r>
            <a:endParaRPr/>
          </a:p>
        </p:txBody>
      </p:sp>
      <p:sp>
        <p:nvSpPr>
          <p:cNvPr id="268" name="Google Shape;268;p18"/>
          <p:cNvSpPr txBox="1"/>
          <p:nvPr>
            <p:ph idx="12" type="sldNum"/>
          </p:nvPr>
        </p:nvSpPr>
        <p:spPr>
          <a:xfrm>
            <a:off x="10415352" y="6217625"/>
            <a:ext cx="16128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154</a:t>
            </a:r>
            <a:endParaRPr/>
          </a:p>
        </p:txBody>
      </p:sp>
      <p:sp>
        <p:nvSpPr>
          <p:cNvPr id="269" name="Google Shape;269;p18"/>
          <p:cNvSpPr txBox="1"/>
          <p:nvPr/>
        </p:nvSpPr>
        <p:spPr>
          <a:xfrm>
            <a:off x="873425" y="1570100"/>
            <a:ext cx="6049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Google Shape;270;p18"/>
          <p:cNvSpPr txBox="1"/>
          <p:nvPr>
            <p:ph idx="4294967295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Char char="•"/>
            </a:pPr>
            <a:r>
              <a:rPr b="1" lang="en-US" sz="2300"/>
              <a:t>Token</a:t>
            </a:r>
            <a:r>
              <a:rPr lang="en-US" sz="2300"/>
              <a:t> — unit of text, text is sequence of tokens</a:t>
            </a:r>
            <a:endParaRPr sz="2300"/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Char char="•"/>
            </a:pPr>
            <a:r>
              <a:rPr b="1" lang="en-US" sz="2300"/>
              <a:t>Corpus</a:t>
            </a:r>
            <a:r>
              <a:rPr lang="en-US" sz="2300"/>
              <a:t> — dataset with natural language</a:t>
            </a:r>
            <a:endParaRPr sz="2300"/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Char char="•"/>
            </a:pPr>
            <a:r>
              <a:rPr b="1" lang="en-US" sz="2300"/>
              <a:t>Vocabulary in Corpus</a:t>
            </a:r>
            <a:r>
              <a:rPr lang="en-US" sz="2300"/>
              <a:t> — a set of tokens present in the corpus</a:t>
            </a:r>
            <a:endParaRPr sz="2300"/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Char char="•"/>
            </a:pPr>
            <a:r>
              <a:rPr b="1" lang="en-US" sz="2300"/>
              <a:t>Word frequency</a:t>
            </a:r>
            <a:r>
              <a:rPr lang="en-US" sz="2300"/>
              <a:t> — number proportional to number of word occurences inside corpus</a:t>
            </a:r>
            <a:endParaRPr sz="2300"/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Char char="•"/>
            </a:pPr>
            <a:r>
              <a:rPr b="1" lang="en-US" sz="2300"/>
              <a:t>N-Gram </a:t>
            </a:r>
            <a:r>
              <a:rPr lang="en-US" sz="2300"/>
              <a:t>— n-tuples of tokens in corpus	</a:t>
            </a:r>
            <a:endParaRPr sz="2300"/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Char char="•"/>
            </a:pPr>
            <a:r>
              <a:rPr b="1" lang="en-US" sz="2300"/>
              <a:t>Sparse matrix</a:t>
            </a:r>
            <a:r>
              <a:rPr lang="en-US" sz="2300"/>
              <a:t> — matrix in which most of the elements are zero</a:t>
            </a:r>
            <a:endParaRPr sz="2300"/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Char char="•"/>
            </a:pPr>
            <a:r>
              <a:rPr b="1" lang="en-US" sz="2300"/>
              <a:t>Probabilistic model</a:t>
            </a:r>
            <a:r>
              <a:rPr lang="en-US" sz="2300"/>
              <a:t> — a mathematical framework that approximates probability density function</a:t>
            </a:r>
            <a:endParaRPr b="1" sz="2300"/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Char char="•"/>
            </a:pPr>
            <a:r>
              <a:rPr b="1" lang="en-US" sz="2300"/>
              <a:t>Derivative/Gradient/Jacobian </a:t>
            </a:r>
            <a:r>
              <a:rPr lang="en-US" sz="2300"/>
              <a:t>—                       </a:t>
            </a:r>
            <a:r>
              <a:rPr i="1" lang="en-US" sz="2300"/>
              <a:t>a,b</a:t>
            </a:r>
            <a:r>
              <a:rPr lang="en-US" sz="2300"/>
              <a:t> are scalars, </a:t>
            </a:r>
            <a:r>
              <a:rPr b="1" lang="en-US" sz="2300"/>
              <a:t>x,y</a:t>
            </a:r>
            <a:r>
              <a:rPr lang="en-US" sz="2300"/>
              <a:t> are vectors</a:t>
            </a:r>
            <a:endParaRPr sz="2300"/>
          </a:p>
        </p:txBody>
      </p:sp>
      <p:pic>
        <p:nvPicPr>
          <p:cNvPr descr="&lt;math xmlns=&quot;http://www.w3.org/1998/Math/MathML&quot;&gt;&lt;mfrac&gt;&lt;mrow&gt;&lt;mo&gt;&amp;#x2202;&lt;/mo&gt;&lt;mi&gt;a&lt;/mi&gt;&lt;/mrow&gt;&lt;mrow&gt;&lt;mo&gt;&amp;#x2202;&lt;/mo&gt;&lt;mi&gt;b&lt;/mi&gt;&lt;/mrow&gt;&lt;/mfrac&gt;&lt;mo&gt;;&lt;/mo&gt;&lt;mfrac&gt;&lt;mrow&gt;&lt;mo&gt;&amp;#x2202;&lt;/mo&gt;&lt;mi&gt;a&lt;/mi&gt;&lt;/mrow&gt;&lt;mrow&gt;&lt;mo&gt;&amp;#x2202;&lt;/mo&gt;&lt;mi mathvariant=&quot;bold-italic&quot;&gt;x&lt;/mi&gt;&lt;/mrow&gt;&lt;/mfrac&gt;&lt;mo&gt;;&lt;/mo&gt;&lt;mfrac&gt;&lt;mrow&gt;&lt;mo&gt;&amp;#x2202;&lt;/mo&gt;&lt;mi mathvariant=&quot;bold-italic&quot;&gt;x&lt;/mi&gt;&lt;/mrow&gt;&lt;mrow&gt;&lt;mo&gt;&amp;#x2202;&lt;/mo&gt;&lt;mi mathvariant=&quot;bold-italic&quot;&gt;y&lt;/mi&gt;&lt;/mrow&gt;&lt;/mfrac&gt;&lt;/math&gt;" id="271" name="Google Shape;271;p18" title="fraction numerator partial differential a over denominator partial differential b end fraction semicolon fraction numerator partial differential a over denominator partial differential bold italic x end fraction semicolon fraction numerator partial differential bold italic x over denominator partial differential bold italic y end fraction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60975" y="5042300"/>
            <a:ext cx="1542575" cy="6473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72" name="Google Shape;272;p18"/>
          <p:cNvGraphicFramePr/>
          <p:nvPr/>
        </p:nvGraphicFramePr>
        <p:xfrm>
          <a:off x="17425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{E2A70BE9-4923-4DBF-B1AD-9856350866EA}</a:tableStyleId>
              </a:tblPr>
              <a:tblGrid>
                <a:gridCol w="1480425"/>
                <a:gridCol w="1608000"/>
                <a:gridCol w="1352825"/>
                <a:gridCol w="1480425"/>
                <a:gridCol w="1480425"/>
                <a:gridCol w="1480425"/>
                <a:gridCol w="1480425"/>
                <a:gridCol w="1480425"/>
              </a:tblGrid>
              <a:tr h="414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en-US" sz="1000" u="none" cap="none" strike="noStrike"/>
                        <a:t>Terminology</a:t>
                      </a:r>
                      <a:endParaRPr b="1" sz="10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Connections to other research areas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Common NLP problems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Pre-processing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Naïve methods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Sparse Representations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Dense Representations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Sub-word representations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9"/>
          <p:cNvSpPr txBox="1"/>
          <p:nvPr>
            <p:ph type="ctrTitle"/>
          </p:nvPr>
        </p:nvSpPr>
        <p:spPr>
          <a:xfrm>
            <a:off x="415600" y="677400"/>
            <a:ext cx="11360700" cy="7878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Calibri"/>
              <a:buNone/>
            </a:pPr>
            <a:r>
              <a:rPr lang="en-US" sz="4800"/>
              <a:t>Natural Language Processing (NLP)</a:t>
            </a:r>
            <a:endParaRPr sz="4800"/>
          </a:p>
        </p:txBody>
      </p:sp>
      <p:pic>
        <p:nvPicPr>
          <p:cNvPr id="278" name="Google Shape;278;p19"/>
          <p:cNvPicPr preferRelativeResize="0"/>
          <p:nvPr/>
        </p:nvPicPr>
        <p:blipFill rotWithShape="1">
          <a:blip r:embed="rId3">
            <a:alphaModFix/>
          </a:blip>
          <a:srcRect b="0" l="-1230" r="1230" t="0"/>
          <a:stretch/>
        </p:blipFill>
        <p:spPr>
          <a:xfrm>
            <a:off x="273001" y="3740401"/>
            <a:ext cx="7706666" cy="2740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79" name="Google Shape;279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76342" y="3535850"/>
            <a:ext cx="4123924" cy="2171933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80" name="Google Shape;280;p19"/>
          <p:cNvSpPr txBox="1"/>
          <p:nvPr/>
        </p:nvSpPr>
        <p:spPr>
          <a:xfrm>
            <a:off x="1215000" y="1853133"/>
            <a:ext cx="10408400" cy="12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457188" lvl="0" marL="60958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Research field that deals with automatic processing of natural language!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81" name="Google Shape;281;p19"/>
          <p:cNvGraphicFramePr/>
          <p:nvPr/>
        </p:nvGraphicFramePr>
        <p:xfrm>
          <a:off x="17425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{E2A70BE9-4923-4DBF-B1AD-9856350866EA}</a:tableStyleId>
              </a:tblPr>
              <a:tblGrid>
                <a:gridCol w="1480425"/>
                <a:gridCol w="1608000"/>
                <a:gridCol w="1352825"/>
                <a:gridCol w="1480425"/>
                <a:gridCol w="1480425"/>
                <a:gridCol w="1480425"/>
                <a:gridCol w="1480425"/>
                <a:gridCol w="1480425"/>
              </a:tblGrid>
              <a:tr h="414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/>
                        <a:t>Terminology</a:t>
                      </a:r>
                      <a:endParaRPr sz="10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-US" sz="900" u="none" cap="none" strike="noStrike"/>
                        <a:t>Connections to other research areas</a:t>
                      </a:r>
                      <a:endParaRPr b="1"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Common NLP problems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Pre-processing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Naïve methods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Sparse Representations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Dense Representations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Sub-word representations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282" name="Google Shape;282;p19"/>
          <p:cNvSpPr txBox="1"/>
          <p:nvPr>
            <p:ph idx="12" type="sldNum"/>
          </p:nvPr>
        </p:nvSpPr>
        <p:spPr>
          <a:xfrm>
            <a:off x="10415352" y="6217625"/>
            <a:ext cx="16128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154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"/>
          <p:cNvSpPr txBox="1"/>
          <p:nvPr>
            <p:ph idx="4294967295"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/>
              <a:t>Outline</a:t>
            </a:r>
            <a:endParaRPr/>
          </a:p>
        </p:txBody>
      </p:sp>
      <p:sp>
        <p:nvSpPr>
          <p:cNvPr id="100" name="Google Shape;100;p2"/>
          <p:cNvSpPr txBox="1"/>
          <p:nvPr>
            <p:ph idx="12" type="sldNum"/>
          </p:nvPr>
        </p:nvSpPr>
        <p:spPr>
          <a:xfrm>
            <a:off x="10415352" y="6217625"/>
            <a:ext cx="16128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154</a:t>
            </a:r>
            <a:endParaRPr/>
          </a:p>
        </p:txBody>
      </p:sp>
      <p:graphicFrame>
        <p:nvGraphicFramePr>
          <p:cNvPr id="101" name="Google Shape;101;p2"/>
          <p:cNvGraphicFramePr/>
          <p:nvPr/>
        </p:nvGraphicFramePr>
        <p:xfrm>
          <a:off x="128663" y="26713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{E2A70BE9-4923-4DBF-B1AD-9856350866EA}</a:tableStyleId>
              </a:tblPr>
              <a:tblGrid>
                <a:gridCol w="1480425"/>
                <a:gridCol w="1608000"/>
                <a:gridCol w="1352825"/>
                <a:gridCol w="1480425"/>
              </a:tblGrid>
              <a:tr h="7924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Terminology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Connections to other research areas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Common NLP problems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Pre-processing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B050"/>
                    </a:solidFill>
                  </a:tcPr>
                </a:tc>
              </a:tr>
              <a:tr h="381000"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1" lang="en-US" sz="1500" u="none" cap="none" strike="noStrike"/>
                        <a:t>Part 1: </a:t>
                      </a:r>
                      <a:r>
                        <a:rPr lang="en-US" sz="1500" u="none" cap="none" strike="noStrike">
                          <a:solidFill>
                            <a:schemeClr val="dk1"/>
                          </a:solidFill>
                        </a:rPr>
                        <a:t>What is natural language processing?</a:t>
                      </a:r>
                      <a:endParaRPr sz="15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 hMerge="1"/>
                <a:tc hMerge="1"/>
                <a:tc hMerge="1"/>
              </a:tr>
            </a:tbl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0"/>
          <p:cNvSpPr txBox="1"/>
          <p:nvPr>
            <p:ph type="ctrTitle"/>
          </p:nvPr>
        </p:nvSpPr>
        <p:spPr>
          <a:xfrm>
            <a:off x="415600" y="128767"/>
            <a:ext cx="11360800" cy="11944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Calibri"/>
              <a:buNone/>
            </a:pPr>
            <a:r>
              <a:rPr lang="en-US" sz="4800"/>
              <a:t>Related terms</a:t>
            </a:r>
            <a:endParaRPr sz="4800"/>
          </a:p>
        </p:txBody>
      </p:sp>
      <p:sp>
        <p:nvSpPr>
          <p:cNvPr id="288" name="Google Shape;288;p20"/>
          <p:cNvSpPr txBox="1"/>
          <p:nvPr/>
        </p:nvSpPr>
        <p:spPr>
          <a:xfrm>
            <a:off x="1215000" y="1853133"/>
            <a:ext cx="10408400" cy="1738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457188" lvl="0" marL="60958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Computational Linguistics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60958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60958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60958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60958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60958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188" lvl="0" marL="60958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Speech Recognition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9" name="Google Shape;289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14701" y="1661334"/>
            <a:ext cx="6108700" cy="138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14701" y="3213833"/>
            <a:ext cx="4937033" cy="17380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91" name="Google Shape;291;p20"/>
          <p:cNvGraphicFramePr/>
          <p:nvPr/>
        </p:nvGraphicFramePr>
        <p:xfrm>
          <a:off x="17425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{E2A70BE9-4923-4DBF-B1AD-9856350866EA}</a:tableStyleId>
              </a:tblPr>
              <a:tblGrid>
                <a:gridCol w="1480425"/>
                <a:gridCol w="1608000"/>
                <a:gridCol w="1352825"/>
                <a:gridCol w="1480425"/>
                <a:gridCol w="1480425"/>
                <a:gridCol w="1480425"/>
                <a:gridCol w="1480425"/>
                <a:gridCol w="1480425"/>
              </a:tblGrid>
              <a:tr h="414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/>
                        <a:t>Terminology</a:t>
                      </a:r>
                      <a:endParaRPr sz="10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-US" sz="900" u="none" cap="none" strike="noStrike"/>
                        <a:t>Connections to other research areas</a:t>
                      </a:r>
                      <a:endParaRPr b="1"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Common NLP problems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Pre-processing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Naïve methods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Sparse Representations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Dense Representations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Sub-word representations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292" name="Google Shape;292;p20"/>
          <p:cNvSpPr txBox="1"/>
          <p:nvPr>
            <p:ph idx="12" type="sldNum"/>
          </p:nvPr>
        </p:nvSpPr>
        <p:spPr>
          <a:xfrm>
            <a:off x="10567752" y="6370025"/>
            <a:ext cx="16128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154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1"/>
          <p:cNvSpPr txBox="1"/>
          <p:nvPr>
            <p:ph type="ctrTitle"/>
          </p:nvPr>
        </p:nvSpPr>
        <p:spPr>
          <a:xfrm>
            <a:off x="415600" y="128767"/>
            <a:ext cx="11360800" cy="11944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Calibri"/>
              <a:buNone/>
            </a:pPr>
            <a:r>
              <a:rPr lang="en-US" sz="4800"/>
              <a:t>Related terms</a:t>
            </a:r>
            <a:endParaRPr sz="4800"/>
          </a:p>
        </p:txBody>
      </p:sp>
      <p:sp>
        <p:nvSpPr>
          <p:cNvPr id="298" name="Google Shape;298;p21"/>
          <p:cNvSpPr txBox="1"/>
          <p:nvPr/>
        </p:nvSpPr>
        <p:spPr>
          <a:xfrm>
            <a:off x="844100" y="1169583"/>
            <a:ext cx="10408500" cy="17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457188" lvl="0" marL="60958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Machine Learning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60958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60958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60958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60958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60958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188" lvl="0" marL="60958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Computer Science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9" name="Google Shape;299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26500" y="1787784"/>
            <a:ext cx="9221403" cy="1646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96567" y="3785651"/>
            <a:ext cx="4155924" cy="2334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310700" y="3785651"/>
            <a:ext cx="3636114" cy="233409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02" name="Google Shape;302;p21"/>
          <p:cNvGraphicFramePr/>
          <p:nvPr/>
        </p:nvGraphicFramePr>
        <p:xfrm>
          <a:off x="17425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{E2A70BE9-4923-4DBF-B1AD-9856350866EA}</a:tableStyleId>
              </a:tblPr>
              <a:tblGrid>
                <a:gridCol w="1480425"/>
                <a:gridCol w="1608000"/>
                <a:gridCol w="1352825"/>
                <a:gridCol w="1480425"/>
                <a:gridCol w="1480425"/>
                <a:gridCol w="1480425"/>
                <a:gridCol w="1480425"/>
                <a:gridCol w="1480425"/>
              </a:tblGrid>
              <a:tr h="414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/>
                        <a:t>Terminology</a:t>
                      </a:r>
                      <a:endParaRPr sz="10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-US" sz="900" u="none" cap="none" strike="noStrike"/>
                        <a:t>Connections to other research areas</a:t>
                      </a:r>
                      <a:endParaRPr b="1"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Common NLP problems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Pre-processing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Naïve methods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Sparse Representations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Dense Representations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Sub-word representations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303" name="Google Shape;303;p21"/>
          <p:cNvSpPr txBox="1"/>
          <p:nvPr>
            <p:ph idx="12" type="sldNum"/>
          </p:nvPr>
        </p:nvSpPr>
        <p:spPr>
          <a:xfrm>
            <a:off x="10415352" y="6217625"/>
            <a:ext cx="16128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154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Google Shape;308;p22"/>
          <p:cNvPicPr preferRelativeResize="0"/>
          <p:nvPr/>
        </p:nvPicPr>
        <p:blipFill rotWithShape="1">
          <a:blip r:embed="rId3">
            <a:alphaModFix/>
          </a:blip>
          <a:srcRect b="-24239" l="0" r="0" t="0"/>
          <a:stretch/>
        </p:blipFill>
        <p:spPr>
          <a:xfrm>
            <a:off x="3239735" y="4272662"/>
            <a:ext cx="2030300" cy="3505833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22"/>
          <p:cNvSpPr txBox="1"/>
          <p:nvPr>
            <p:ph type="ctrTitle"/>
          </p:nvPr>
        </p:nvSpPr>
        <p:spPr>
          <a:xfrm>
            <a:off x="415600" y="128767"/>
            <a:ext cx="11360800" cy="11944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rPr lang="en-US" sz="4800"/>
              <a:t>Example of problems in NLP</a:t>
            </a:r>
            <a:endParaRPr sz="4800"/>
          </a:p>
        </p:txBody>
      </p:sp>
      <p:sp>
        <p:nvSpPr>
          <p:cNvPr id="310" name="Google Shape;310;p22"/>
          <p:cNvSpPr txBox="1"/>
          <p:nvPr/>
        </p:nvSpPr>
        <p:spPr>
          <a:xfrm>
            <a:off x="182000" y="1527875"/>
            <a:ext cx="3841200" cy="26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423323" lvl="0" marL="60958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-US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Language Modelling</a:t>
            </a:r>
            <a:endParaRPr b="0" i="0" sz="1867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23323" lvl="0" marL="60958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-US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Machine Translation</a:t>
            </a:r>
            <a:endParaRPr b="0" i="0" sz="1867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23323" lvl="0" marL="60958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-US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Question Answering</a:t>
            </a:r>
            <a:endParaRPr b="0" i="0" sz="1867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23323" lvl="0" marL="60958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-US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Text Classification </a:t>
            </a:r>
            <a:endParaRPr b="0" i="0" sz="1867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23323" lvl="0" marL="60958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-US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Text Summarization</a:t>
            </a:r>
            <a:endParaRPr b="0" i="0" sz="1867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23323" lvl="0" marL="60958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b="0" i="0" lang="en-US" sz="18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Natural Language Inference</a:t>
            </a:r>
            <a:endParaRPr b="0" i="0" sz="1867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23323" lvl="0" marL="60958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-US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Information Retrieval</a:t>
            </a:r>
            <a:endParaRPr b="0" i="0" sz="1867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22"/>
          <p:cNvSpPr txBox="1"/>
          <p:nvPr/>
        </p:nvSpPr>
        <p:spPr>
          <a:xfrm>
            <a:off x="4687267" y="2306017"/>
            <a:ext cx="3665700" cy="5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r>
              <a:rPr b="0" i="0" lang="en-US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Semantic problems</a:t>
            </a:r>
            <a:endParaRPr b="0" i="0" sz="1867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" name="Google Shape;312;p22"/>
          <p:cNvSpPr txBox="1"/>
          <p:nvPr/>
        </p:nvSpPr>
        <p:spPr>
          <a:xfrm>
            <a:off x="4589488" y="3973140"/>
            <a:ext cx="3012900" cy="603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r>
              <a:rPr b="0" i="0" lang="en-US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Syntax based problems</a:t>
            </a:r>
            <a:br>
              <a:rPr b="0" i="0" lang="en-US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867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" name="Google Shape;313;p22"/>
          <p:cNvSpPr txBox="1"/>
          <p:nvPr/>
        </p:nvSpPr>
        <p:spPr>
          <a:xfrm>
            <a:off x="4512000" y="5593900"/>
            <a:ext cx="4928100" cy="906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r>
              <a:rPr b="0" i="0" lang="en-US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Morphology</a:t>
            </a:r>
            <a:endParaRPr b="0" i="0" sz="1867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r>
              <a:rPr b="0" i="0" lang="en-US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problems</a:t>
            </a:r>
            <a:endParaRPr b="0" i="0" sz="1867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" name="Google Shape;314;p22"/>
          <p:cNvSpPr txBox="1"/>
          <p:nvPr/>
        </p:nvSpPr>
        <p:spPr>
          <a:xfrm>
            <a:off x="174262" y="3586017"/>
            <a:ext cx="4208700" cy="22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r>
              <a:t/>
            </a:r>
            <a:endParaRPr b="0" i="0" sz="1867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23322" lvl="0" marL="60958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b="0" i="0" lang="en-US" sz="18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Dependency parsing</a:t>
            </a:r>
            <a:endParaRPr b="0" i="0" sz="1867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23322" lvl="0" marL="60958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b="0" i="0" lang="en-US" sz="18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Constituency parsing</a:t>
            </a:r>
            <a:endParaRPr b="0" i="0" sz="1867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r>
              <a:t/>
            </a:r>
            <a:endParaRPr b="0" i="0" sz="1867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23323" lvl="0" marL="60958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b="0" i="0" lang="en-US" sz="18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Tokenization</a:t>
            </a:r>
            <a:endParaRPr b="0" i="0" sz="1867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23323" lvl="0" marL="60958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b="0" i="0" lang="en-US" sz="18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Lemmatization</a:t>
            </a:r>
            <a:endParaRPr b="0" i="0" sz="1867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23323" lvl="0" marL="60958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b="0" i="0" lang="en-US" sz="18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Stemming</a:t>
            </a:r>
            <a:endParaRPr b="0" i="0" sz="1867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23323" lvl="0" marL="60958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b="0" i="0" lang="en-US" sz="18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Prefixes/suffixes</a:t>
            </a:r>
            <a:endParaRPr b="0" i="0" sz="1867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23323" lvl="0" marL="60958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b="0" i="0" lang="en-US" sz="18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Singularization/pluralization</a:t>
            </a:r>
            <a:endParaRPr b="0" i="0" sz="1867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23323" lvl="0" marL="60958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b="0" i="0" lang="en-US" sz="18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Gender detection, </a:t>
            </a:r>
            <a:endParaRPr b="0" i="0" sz="1867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23323" lvl="0" marL="60958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b="0" i="0" lang="en-US" sz="18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Word inflection (tenses,…)</a:t>
            </a:r>
            <a:endParaRPr b="0" i="0" sz="1867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22"/>
          <p:cNvSpPr txBox="1"/>
          <p:nvPr/>
        </p:nvSpPr>
        <p:spPr>
          <a:xfrm>
            <a:off x="7973750" y="1527877"/>
            <a:ext cx="3132600" cy="12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r>
              <a:rPr b="0" i="0" lang="en-US" sz="1867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Demonstration of various NLP models:</a:t>
            </a:r>
            <a:endParaRPr b="0" i="0" sz="1867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r>
              <a:rPr b="0" i="0" lang="en-US" sz="1867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http://r2d2.fit.vutbr.cz/</a:t>
            </a:r>
            <a:endParaRPr b="0" i="0" sz="1867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r>
              <a:rPr b="0" i="0" lang="en-US" sz="1867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https://demo.allennlp.org</a:t>
            </a:r>
            <a:endParaRPr b="0" i="0" sz="1867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16" name="Google Shape;316;p22"/>
          <p:cNvGraphicFramePr/>
          <p:nvPr/>
        </p:nvGraphicFramePr>
        <p:xfrm>
          <a:off x="17425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{E2A70BE9-4923-4DBF-B1AD-9856350866EA}</a:tableStyleId>
              </a:tblPr>
              <a:tblGrid>
                <a:gridCol w="1480425"/>
                <a:gridCol w="1608000"/>
                <a:gridCol w="1352825"/>
                <a:gridCol w="1480425"/>
                <a:gridCol w="1480425"/>
                <a:gridCol w="1480425"/>
                <a:gridCol w="1480425"/>
                <a:gridCol w="1480425"/>
              </a:tblGrid>
              <a:tr h="414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/>
                        <a:t>Terminology</a:t>
                      </a:r>
                      <a:endParaRPr sz="10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Connections to other research areas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-US" sz="900" u="none" cap="none" strike="noStrike"/>
                        <a:t>Common NLP problems</a:t>
                      </a:r>
                      <a:endParaRPr b="1"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Pre-processing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Naïve methods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Sparse Representations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Dense Representations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Sub-word representations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pic>
        <p:nvPicPr>
          <p:cNvPr id="317" name="Google Shape;317;p22"/>
          <p:cNvPicPr preferRelativeResize="0"/>
          <p:nvPr/>
        </p:nvPicPr>
        <p:blipFill rotWithShape="1">
          <a:blip r:embed="rId3">
            <a:alphaModFix/>
          </a:blip>
          <a:srcRect b="-24239" l="0" r="0" t="0"/>
          <a:stretch/>
        </p:blipFill>
        <p:spPr>
          <a:xfrm>
            <a:off x="3666417" y="3366106"/>
            <a:ext cx="1020863" cy="176278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22"/>
          <p:cNvPicPr preferRelativeResize="0"/>
          <p:nvPr/>
        </p:nvPicPr>
        <p:blipFill rotWithShape="1">
          <a:blip r:embed="rId3">
            <a:alphaModFix/>
          </a:blip>
          <a:srcRect b="5697" l="35322" r="38137" t="18636"/>
          <a:stretch/>
        </p:blipFill>
        <p:spPr>
          <a:xfrm>
            <a:off x="3898100" y="1444125"/>
            <a:ext cx="538850" cy="2282100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22"/>
          <p:cNvSpPr/>
          <p:nvPr/>
        </p:nvSpPr>
        <p:spPr>
          <a:xfrm>
            <a:off x="4512000" y="2218300"/>
            <a:ext cx="2741100" cy="682800"/>
          </a:xfrm>
          <a:prstGeom prst="ellipse">
            <a:avLst/>
          </a:prstGeom>
          <a:noFill/>
          <a:ln cap="flat" cmpd="sng" w="1905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" name="Google Shape;320;p22"/>
          <p:cNvSpPr txBox="1"/>
          <p:nvPr>
            <p:ph idx="12" type="sldNum"/>
          </p:nvPr>
        </p:nvSpPr>
        <p:spPr>
          <a:xfrm>
            <a:off x="10415352" y="6217625"/>
            <a:ext cx="16128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154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23"/>
          <p:cNvSpPr txBox="1"/>
          <p:nvPr>
            <p:ph type="ctrTitle"/>
          </p:nvPr>
        </p:nvSpPr>
        <p:spPr>
          <a:xfrm>
            <a:off x="415600" y="128767"/>
            <a:ext cx="11360800" cy="11944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Calibri"/>
              <a:buNone/>
            </a:pPr>
            <a:r>
              <a:rPr lang="en-US" sz="4800"/>
              <a:t>Language modelling</a:t>
            </a:r>
            <a:endParaRPr sz="4800"/>
          </a:p>
        </p:txBody>
      </p:sp>
      <p:sp>
        <p:nvSpPr>
          <p:cNvPr id="326" name="Google Shape;326;p23"/>
          <p:cNvSpPr txBox="1"/>
          <p:nvPr/>
        </p:nvSpPr>
        <p:spPr>
          <a:xfrm>
            <a:off x="1215000" y="1853133"/>
            <a:ext cx="9868400" cy="17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457188" lvl="0" marL="60958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Problem – Model the probabilities over strings of text.</a:t>
            </a:r>
            <a:endParaRPr b="1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188" lvl="1" marL="121917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How likely is this text from this language?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188" lvl="1" marL="121917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What is the probability of next word given previous words?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7" name="Google Shape;327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7269" y="3713267"/>
            <a:ext cx="8998167" cy="1547400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23"/>
          <p:cNvSpPr/>
          <p:nvPr/>
        </p:nvSpPr>
        <p:spPr>
          <a:xfrm>
            <a:off x="1845490" y="2575034"/>
            <a:ext cx="2471767" cy="3256767"/>
          </a:xfrm>
          <a:custGeom>
            <a:rect b="b" l="l" r="r" t="t"/>
            <a:pathLst>
              <a:path extrusionOk="0" h="97703" w="74153">
                <a:moveTo>
                  <a:pt x="6360" y="0"/>
                </a:moveTo>
                <a:cubicBezTo>
                  <a:pt x="6079" y="15796"/>
                  <a:pt x="-6626" y="82522"/>
                  <a:pt x="4673" y="94776"/>
                </a:cubicBezTo>
                <a:cubicBezTo>
                  <a:pt x="15972" y="107031"/>
                  <a:pt x="62573" y="77069"/>
                  <a:pt x="74153" y="73527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9" name="Google Shape;329;p23"/>
          <p:cNvSpPr/>
          <p:nvPr/>
        </p:nvSpPr>
        <p:spPr>
          <a:xfrm>
            <a:off x="9117867" y="2912334"/>
            <a:ext cx="2794767" cy="2931833"/>
          </a:xfrm>
          <a:custGeom>
            <a:rect b="b" l="l" r="r" t="t"/>
            <a:pathLst>
              <a:path extrusionOk="0" h="87955" w="83843">
                <a:moveTo>
                  <a:pt x="43509" y="0"/>
                </a:moveTo>
                <a:cubicBezTo>
                  <a:pt x="50086" y="14222"/>
                  <a:pt x="90222" y="74313"/>
                  <a:pt x="82970" y="85331"/>
                </a:cubicBezTo>
                <a:cubicBezTo>
                  <a:pt x="75719" y="96349"/>
                  <a:pt x="13828" y="69310"/>
                  <a:pt x="0" y="66106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0" name="Google Shape;330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66967" y="4733067"/>
            <a:ext cx="2865100" cy="3199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60467" y="4816900"/>
            <a:ext cx="4135367" cy="319933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23"/>
          <p:cNvSpPr txBox="1"/>
          <p:nvPr/>
        </p:nvSpPr>
        <p:spPr>
          <a:xfrm>
            <a:off x="694900" y="5922600"/>
            <a:ext cx="105009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factorization assumption </a:t>
            </a: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reduces</a:t>
            </a: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the language modeling problem to modeling </a:t>
            </a: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probability of the next word</a:t>
            </a: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given the history of preceding words.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33" name="Google Shape;333;p23"/>
          <p:cNvGraphicFramePr/>
          <p:nvPr/>
        </p:nvGraphicFramePr>
        <p:xfrm>
          <a:off x="17425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{E2A70BE9-4923-4DBF-B1AD-9856350866EA}</a:tableStyleId>
              </a:tblPr>
              <a:tblGrid>
                <a:gridCol w="1480425"/>
                <a:gridCol w="1608000"/>
                <a:gridCol w="1352825"/>
                <a:gridCol w="1480425"/>
                <a:gridCol w="1480425"/>
                <a:gridCol w="1480425"/>
                <a:gridCol w="1480425"/>
                <a:gridCol w="1480425"/>
              </a:tblGrid>
              <a:tr h="414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/>
                        <a:t>Terminology</a:t>
                      </a:r>
                      <a:endParaRPr sz="10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Connections to other research areas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-US" sz="900" u="none" cap="none" strike="noStrike"/>
                        <a:t>Common NLP problems</a:t>
                      </a:r>
                      <a:endParaRPr b="1"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Pre-processing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Naïve methods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Sparse Representations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Dense Representations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Sub-word representations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334" name="Google Shape;334;p23"/>
          <p:cNvSpPr txBox="1"/>
          <p:nvPr>
            <p:ph idx="12" type="sldNum"/>
          </p:nvPr>
        </p:nvSpPr>
        <p:spPr>
          <a:xfrm>
            <a:off x="10415352" y="6217625"/>
            <a:ext cx="16128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154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24"/>
          <p:cNvSpPr txBox="1"/>
          <p:nvPr>
            <p:ph type="ctrTitle"/>
          </p:nvPr>
        </p:nvSpPr>
        <p:spPr>
          <a:xfrm>
            <a:off x="415600" y="128767"/>
            <a:ext cx="11360800" cy="11944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Calibri"/>
              <a:buNone/>
            </a:pPr>
            <a:r>
              <a:rPr lang="en-US" sz="4800"/>
              <a:t>Language modelling</a:t>
            </a:r>
            <a:endParaRPr sz="4800"/>
          </a:p>
        </p:txBody>
      </p:sp>
      <p:sp>
        <p:nvSpPr>
          <p:cNvPr id="340" name="Google Shape;340;p24"/>
          <p:cNvSpPr txBox="1"/>
          <p:nvPr/>
        </p:nvSpPr>
        <p:spPr>
          <a:xfrm>
            <a:off x="1215000" y="1853133"/>
            <a:ext cx="9868400" cy="17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457188" lvl="0" marL="60958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Automatic speech recognition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1" name="Google Shape;341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61059" y="1582693"/>
            <a:ext cx="5201168" cy="470644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42" name="Google Shape;342;p24"/>
          <p:cNvGraphicFramePr/>
          <p:nvPr/>
        </p:nvGraphicFramePr>
        <p:xfrm>
          <a:off x="17425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{E2A70BE9-4923-4DBF-B1AD-9856350866EA}</a:tableStyleId>
              </a:tblPr>
              <a:tblGrid>
                <a:gridCol w="1480425"/>
                <a:gridCol w="1608000"/>
                <a:gridCol w="1352825"/>
                <a:gridCol w="1480425"/>
                <a:gridCol w="1480425"/>
                <a:gridCol w="1480425"/>
                <a:gridCol w="1480425"/>
                <a:gridCol w="1480425"/>
              </a:tblGrid>
              <a:tr h="414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/>
                        <a:t>Terminology</a:t>
                      </a:r>
                      <a:endParaRPr sz="10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Connections to other research areas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-US" sz="900" u="none" cap="none" strike="noStrike"/>
                        <a:t>Common NLP problems</a:t>
                      </a:r>
                      <a:endParaRPr b="1"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Pre-processing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Naïve methods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Sparse Representations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Dense Representations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Sub-word representations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343" name="Google Shape;343;p24"/>
          <p:cNvSpPr txBox="1"/>
          <p:nvPr>
            <p:ph idx="12" type="sldNum"/>
          </p:nvPr>
        </p:nvSpPr>
        <p:spPr>
          <a:xfrm>
            <a:off x="10415352" y="6217625"/>
            <a:ext cx="16128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154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5"/>
          <p:cNvSpPr txBox="1"/>
          <p:nvPr>
            <p:ph type="ctrTitle"/>
          </p:nvPr>
        </p:nvSpPr>
        <p:spPr>
          <a:xfrm>
            <a:off x="415600" y="128767"/>
            <a:ext cx="11360800" cy="11944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Calibri"/>
              <a:buNone/>
            </a:pPr>
            <a:r>
              <a:rPr lang="en-US" sz="4800"/>
              <a:t>Language Modelling</a:t>
            </a:r>
            <a:endParaRPr sz="4800"/>
          </a:p>
        </p:txBody>
      </p:sp>
      <p:sp>
        <p:nvSpPr>
          <p:cNvPr id="349" name="Google Shape;349;p25"/>
          <p:cNvSpPr txBox="1"/>
          <p:nvPr/>
        </p:nvSpPr>
        <p:spPr>
          <a:xfrm>
            <a:off x="134733" y="1950233"/>
            <a:ext cx="9868400" cy="17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457188" lvl="0" marL="60958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Natural Language Generation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188" lvl="0" marL="60958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OpenAI GPT-2 Demo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188" lvl="1" marL="121917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</a:pPr>
            <a:r>
              <a:rPr b="0" i="0" lang="en-US" sz="1467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https://gpt2.apps.allenai.org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188" lvl="1" marL="121917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</a:pPr>
            <a:r>
              <a:rPr b="0" i="0" lang="en-US" sz="1467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https://talktotransformer.com/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0" name="Google Shape;350;p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092243" y="1554683"/>
            <a:ext cx="6977906" cy="4801667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51" name="Google Shape;351;p25"/>
          <p:cNvGraphicFramePr/>
          <p:nvPr/>
        </p:nvGraphicFramePr>
        <p:xfrm>
          <a:off x="17425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{E2A70BE9-4923-4DBF-B1AD-9856350866EA}</a:tableStyleId>
              </a:tblPr>
              <a:tblGrid>
                <a:gridCol w="1480425"/>
                <a:gridCol w="1608000"/>
                <a:gridCol w="1352825"/>
                <a:gridCol w="1480425"/>
                <a:gridCol w="1480425"/>
                <a:gridCol w="1480425"/>
                <a:gridCol w="1480425"/>
                <a:gridCol w="1480425"/>
              </a:tblGrid>
              <a:tr h="414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/>
                        <a:t>Terminology</a:t>
                      </a:r>
                      <a:endParaRPr sz="10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Connections to other research areas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-US" sz="900" u="none" cap="none" strike="noStrike"/>
                        <a:t>Common NLP problems</a:t>
                      </a:r>
                      <a:endParaRPr b="1"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Pre-processing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Naïve methods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Sparse Representations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Dense Representations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Sub-word representations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352" name="Google Shape;352;p25"/>
          <p:cNvSpPr txBox="1"/>
          <p:nvPr>
            <p:ph idx="12" type="sldNum"/>
          </p:nvPr>
        </p:nvSpPr>
        <p:spPr>
          <a:xfrm>
            <a:off x="10415352" y="6217625"/>
            <a:ext cx="16128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154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26"/>
          <p:cNvSpPr txBox="1"/>
          <p:nvPr>
            <p:ph type="ctrTitle"/>
          </p:nvPr>
        </p:nvSpPr>
        <p:spPr>
          <a:xfrm>
            <a:off x="415600" y="128767"/>
            <a:ext cx="11360800" cy="11944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Calibri"/>
              <a:buNone/>
            </a:pPr>
            <a:r>
              <a:rPr lang="en-US" sz="4800"/>
              <a:t>Statistical Machine Translation</a:t>
            </a:r>
            <a:endParaRPr sz="4800"/>
          </a:p>
        </p:txBody>
      </p:sp>
      <p:sp>
        <p:nvSpPr>
          <p:cNvPr id="358" name="Google Shape;358;p26"/>
          <p:cNvSpPr txBox="1"/>
          <p:nvPr/>
        </p:nvSpPr>
        <p:spPr>
          <a:xfrm>
            <a:off x="1250333" y="1940533"/>
            <a:ext cx="8290400" cy="10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423323" lvl="0" marL="60958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-US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problem of translating text from one language into another.</a:t>
            </a:r>
            <a:endParaRPr b="0" i="0" sz="1867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23323" lvl="0" marL="60958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-US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Formally, given text </a:t>
            </a:r>
            <a:r>
              <a:rPr b="1" i="0" lang="en-US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 </a:t>
            </a:r>
            <a:r>
              <a:rPr b="0" i="0" lang="en-US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from language </a:t>
            </a:r>
            <a:r>
              <a:rPr b="1" i="0" lang="en-US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</a:t>
            </a:r>
            <a:r>
              <a:rPr b="0" i="0" lang="en-US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the problem is to translate the text into the best possible representation </a:t>
            </a:r>
            <a:r>
              <a:rPr b="1" i="0" lang="en-US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e*</a:t>
            </a:r>
            <a:r>
              <a:rPr b="0" i="0" lang="en-US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in different language </a:t>
            </a:r>
            <a:r>
              <a:rPr b="1" i="0" lang="en-US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r>
              <a:rPr b="0" i="0" lang="en-US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i="0" sz="1867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r>
              <a:t/>
            </a:r>
            <a:endParaRPr b="0" i="0" sz="1867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9" name="Google Shape;359;p26"/>
          <p:cNvSpPr txBox="1"/>
          <p:nvPr/>
        </p:nvSpPr>
        <p:spPr>
          <a:xfrm>
            <a:off x="1334891" y="4271650"/>
            <a:ext cx="8196228" cy="874684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60925" lIns="121900" spcFirstLastPara="1" rIns="121900" wrap="square" tIns="609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r>
              <a:rPr b="0" i="0" lang="en-US" sz="18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360" name="Google Shape;360;p26"/>
          <p:cNvGraphicFramePr/>
          <p:nvPr/>
        </p:nvGraphicFramePr>
        <p:xfrm>
          <a:off x="17425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{E2A70BE9-4923-4DBF-B1AD-9856350866EA}</a:tableStyleId>
              </a:tblPr>
              <a:tblGrid>
                <a:gridCol w="1480425"/>
                <a:gridCol w="1608000"/>
                <a:gridCol w="1352825"/>
                <a:gridCol w="1480425"/>
                <a:gridCol w="1480425"/>
                <a:gridCol w="1480425"/>
                <a:gridCol w="1480425"/>
                <a:gridCol w="1480425"/>
              </a:tblGrid>
              <a:tr h="414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/>
                        <a:t>Terminology</a:t>
                      </a:r>
                      <a:endParaRPr sz="10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Connections to other research areas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-US" sz="900" u="none" cap="none" strike="noStrike"/>
                        <a:t>Common NLP problems</a:t>
                      </a:r>
                      <a:endParaRPr b="1"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Pre-processing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Naïve methods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Sparse Representations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Dense Representations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Sub-word representations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361" name="Google Shape;361;p26"/>
          <p:cNvSpPr txBox="1"/>
          <p:nvPr>
            <p:ph idx="12" type="sldNum"/>
          </p:nvPr>
        </p:nvSpPr>
        <p:spPr>
          <a:xfrm>
            <a:off x="10415352" y="6217625"/>
            <a:ext cx="16128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154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27"/>
          <p:cNvSpPr txBox="1"/>
          <p:nvPr>
            <p:ph type="ctrTitle"/>
          </p:nvPr>
        </p:nvSpPr>
        <p:spPr>
          <a:xfrm>
            <a:off x="415538" y="127617"/>
            <a:ext cx="11360700" cy="11943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Calibri"/>
              <a:buNone/>
            </a:pPr>
            <a:r>
              <a:rPr lang="en-US" sz="4800"/>
              <a:t>Machine Translation</a:t>
            </a:r>
            <a:endParaRPr sz="4800"/>
          </a:p>
        </p:txBody>
      </p:sp>
      <p:pic>
        <p:nvPicPr>
          <p:cNvPr id="367" name="Google Shape;367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295" y="4183415"/>
            <a:ext cx="10937203" cy="254581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295" y="1322035"/>
            <a:ext cx="10769600" cy="27051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69" name="Google Shape;369;p27"/>
          <p:cNvGraphicFramePr/>
          <p:nvPr/>
        </p:nvGraphicFramePr>
        <p:xfrm>
          <a:off x="17425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{E2A70BE9-4923-4DBF-B1AD-9856350866EA}</a:tableStyleId>
              </a:tblPr>
              <a:tblGrid>
                <a:gridCol w="1480425"/>
                <a:gridCol w="1608000"/>
                <a:gridCol w="1352825"/>
                <a:gridCol w="1480425"/>
                <a:gridCol w="1480425"/>
                <a:gridCol w="1480425"/>
                <a:gridCol w="1480425"/>
                <a:gridCol w="1480425"/>
              </a:tblGrid>
              <a:tr h="414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/>
                        <a:t>Terminology</a:t>
                      </a:r>
                      <a:endParaRPr sz="10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Connections to other research areas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-US" sz="900" u="none" cap="none" strike="noStrike"/>
                        <a:t>Common NLP problems</a:t>
                      </a:r>
                      <a:endParaRPr b="1"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Pre-processing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Naïve methods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Sparse Representations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Dense Representations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Sub-word representations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370" name="Google Shape;370;p27"/>
          <p:cNvSpPr txBox="1"/>
          <p:nvPr>
            <p:ph idx="12" type="sldNum"/>
          </p:nvPr>
        </p:nvSpPr>
        <p:spPr>
          <a:xfrm>
            <a:off x="10415352" y="6217625"/>
            <a:ext cx="16128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154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28"/>
          <p:cNvSpPr txBox="1"/>
          <p:nvPr>
            <p:ph idx="4294967295"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/>
              <a:t>Information Retrieval</a:t>
            </a:r>
            <a:endParaRPr/>
          </a:p>
        </p:txBody>
      </p:sp>
      <p:sp>
        <p:nvSpPr>
          <p:cNvPr id="376" name="Google Shape;376;p28"/>
          <p:cNvSpPr txBox="1"/>
          <p:nvPr/>
        </p:nvSpPr>
        <p:spPr>
          <a:xfrm>
            <a:off x="1655264" y="1886646"/>
            <a:ext cx="8890371" cy="443198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-1097" l="-271" r="-911" t="-364"/>
            </a:stretch>
          </a:blipFill>
          <a:ln>
            <a:noFill/>
          </a:ln>
        </p:spPr>
        <p:txBody>
          <a:bodyPr anchorCtr="0" anchor="t" bIns="60925" lIns="121900" spcFirstLastPara="1" rIns="121900" wrap="square" tIns="609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r>
              <a:rPr b="0" i="0" lang="en-US" sz="18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7" name="Google Shape;377;p28"/>
          <p:cNvSpPr txBox="1"/>
          <p:nvPr>
            <p:ph idx="12" type="sldNum"/>
          </p:nvPr>
        </p:nvSpPr>
        <p:spPr>
          <a:xfrm>
            <a:off x="10415352" y="6217625"/>
            <a:ext cx="16128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154</a:t>
            </a:r>
            <a:endParaRPr/>
          </a:p>
        </p:txBody>
      </p:sp>
      <p:graphicFrame>
        <p:nvGraphicFramePr>
          <p:cNvPr id="378" name="Google Shape;378;p28"/>
          <p:cNvGraphicFramePr/>
          <p:nvPr/>
        </p:nvGraphicFramePr>
        <p:xfrm>
          <a:off x="17425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{E2A70BE9-4923-4DBF-B1AD-9856350866EA}</a:tableStyleId>
              </a:tblPr>
              <a:tblGrid>
                <a:gridCol w="1480425"/>
                <a:gridCol w="1608000"/>
                <a:gridCol w="1352825"/>
                <a:gridCol w="1480425"/>
                <a:gridCol w="1480425"/>
                <a:gridCol w="1480425"/>
                <a:gridCol w="1480425"/>
                <a:gridCol w="1480425"/>
              </a:tblGrid>
              <a:tr h="414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/>
                        <a:t>Terminology</a:t>
                      </a:r>
                      <a:endParaRPr sz="10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Connections to other research areas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-US" sz="900" u="none" cap="none" strike="noStrike"/>
                        <a:t>Common NLP problems</a:t>
                      </a:r>
                      <a:endParaRPr b="1"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Pre-processing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Naïve methods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Sparse Representations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Dense Representations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Sub-word representations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29"/>
          <p:cNvSpPr txBox="1"/>
          <p:nvPr>
            <p:ph idx="4294967295"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/>
              <a:t>Information Retrieval</a:t>
            </a:r>
            <a:endParaRPr/>
          </a:p>
        </p:txBody>
      </p:sp>
      <p:pic>
        <p:nvPicPr>
          <p:cNvPr descr="Relevant Output About Information" id="384" name="Google Shape;384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31519" y="1356967"/>
            <a:ext cx="6248400" cy="4953000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29"/>
          <p:cNvSpPr txBox="1"/>
          <p:nvPr/>
        </p:nvSpPr>
        <p:spPr>
          <a:xfrm>
            <a:off x="9593415" y="6176597"/>
            <a:ext cx="3568608" cy="26674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33"/>
              <a:buFont typeface="Arial"/>
              <a:buNone/>
            </a:pPr>
            <a:r>
              <a:rPr b="0" i="0" lang="en-US" sz="93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Image source: </a:t>
            </a:r>
            <a:r>
              <a:rPr b="0" i="0" lang="en-US" sz="933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www.tutorialspoint.com</a:t>
            </a:r>
            <a:endParaRPr b="0" i="0" sz="933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" name="Google Shape;386;p29"/>
          <p:cNvSpPr txBox="1"/>
          <p:nvPr>
            <p:ph idx="12" type="sldNum"/>
          </p:nvPr>
        </p:nvSpPr>
        <p:spPr>
          <a:xfrm>
            <a:off x="10415352" y="6217625"/>
            <a:ext cx="16128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154</a:t>
            </a:r>
            <a:endParaRPr/>
          </a:p>
        </p:txBody>
      </p:sp>
      <p:graphicFrame>
        <p:nvGraphicFramePr>
          <p:cNvPr id="387" name="Google Shape;387;p29"/>
          <p:cNvGraphicFramePr/>
          <p:nvPr/>
        </p:nvGraphicFramePr>
        <p:xfrm>
          <a:off x="17425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{E2A70BE9-4923-4DBF-B1AD-9856350866EA}</a:tableStyleId>
              </a:tblPr>
              <a:tblGrid>
                <a:gridCol w="1480425"/>
                <a:gridCol w="1608000"/>
                <a:gridCol w="1352825"/>
                <a:gridCol w="1480425"/>
                <a:gridCol w="1480425"/>
                <a:gridCol w="1480425"/>
                <a:gridCol w="1480425"/>
                <a:gridCol w="1480425"/>
              </a:tblGrid>
              <a:tr h="414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/>
                        <a:t>Terminology</a:t>
                      </a:r>
                      <a:endParaRPr sz="10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Connections to other research areas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-US" sz="900" u="none" cap="none" strike="noStrike"/>
                        <a:t>Common NLP problems</a:t>
                      </a:r>
                      <a:endParaRPr b="1"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Pre-processing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Naïve methods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Sparse Representations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Dense Representations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Sub-word representations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3"/>
          <p:cNvSpPr txBox="1"/>
          <p:nvPr>
            <p:ph idx="4294967295"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/>
              <a:t>Outline</a:t>
            </a:r>
            <a:endParaRPr/>
          </a:p>
        </p:txBody>
      </p:sp>
      <p:sp>
        <p:nvSpPr>
          <p:cNvPr id="107" name="Google Shape;107;p3"/>
          <p:cNvSpPr txBox="1"/>
          <p:nvPr>
            <p:ph idx="12" type="sldNum"/>
          </p:nvPr>
        </p:nvSpPr>
        <p:spPr>
          <a:xfrm>
            <a:off x="10415352" y="6217625"/>
            <a:ext cx="16128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154</a:t>
            </a:r>
            <a:endParaRPr/>
          </a:p>
        </p:txBody>
      </p:sp>
      <p:graphicFrame>
        <p:nvGraphicFramePr>
          <p:cNvPr id="108" name="Google Shape;108;p3"/>
          <p:cNvGraphicFramePr/>
          <p:nvPr/>
        </p:nvGraphicFramePr>
        <p:xfrm>
          <a:off x="128663" y="26713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{E2A70BE9-4923-4DBF-B1AD-9856350866EA}</a:tableStyleId>
              </a:tblPr>
              <a:tblGrid>
                <a:gridCol w="1480425"/>
                <a:gridCol w="1608000"/>
                <a:gridCol w="1352825"/>
                <a:gridCol w="1480425"/>
                <a:gridCol w="1480425"/>
                <a:gridCol w="1480425"/>
                <a:gridCol w="1480425"/>
                <a:gridCol w="1480425"/>
              </a:tblGrid>
              <a:tr h="7924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Terminology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Connections to other research areas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Common NLP problems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Pre-processing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Naïve methods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Sparse Representations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Dense Representations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Sub-word representations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FA8DC"/>
                    </a:solidFill>
                  </a:tcPr>
                </a:tc>
              </a:tr>
              <a:tr h="381000"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1" lang="en-US" sz="1500" u="none" cap="none" strike="noStrike"/>
                        <a:t>Part 1:</a:t>
                      </a:r>
                      <a:r>
                        <a:rPr lang="en-US" sz="1500" u="none" cap="none" strike="noStrike"/>
                        <a:t> </a:t>
                      </a:r>
                      <a:r>
                        <a:rPr lang="en-US" sz="1500" u="none" cap="none" strike="noStrike">
                          <a:solidFill>
                            <a:schemeClr val="dk1"/>
                          </a:solidFill>
                        </a:rPr>
                        <a:t>What is natural language processing?</a:t>
                      </a:r>
                      <a:endParaRPr sz="15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 hMerge="1"/>
                <a:tc hMerge="1"/>
                <a:tc hMerge="1"/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1" lang="en-US" sz="1500" u="none" cap="none" strike="noStrike"/>
                        <a:t>Part 2:</a:t>
                      </a:r>
                      <a:r>
                        <a:rPr lang="en-US" sz="1500" u="none" cap="none" strike="noStrike"/>
                        <a:t> Language representation</a:t>
                      </a:r>
                      <a:endParaRPr sz="15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 hMerge="1"/>
                <a:tc hMerge="1"/>
                <a:tc hMerge="1"/>
              </a:tr>
            </a:tbl>
          </a:graphicData>
        </a:graphic>
      </p:graphicFrame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30"/>
          <p:cNvSpPr txBox="1"/>
          <p:nvPr>
            <p:ph type="ctrTitle"/>
          </p:nvPr>
        </p:nvSpPr>
        <p:spPr>
          <a:xfrm>
            <a:off x="224175" y="539763"/>
            <a:ext cx="11427600" cy="8766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Calibri"/>
              <a:buNone/>
            </a:pPr>
            <a:r>
              <a:rPr lang="en-US" sz="4800"/>
              <a:t>Question Answering</a:t>
            </a:r>
            <a:endParaRPr sz="4800"/>
          </a:p>
        </p:txBody>
      </p:sp>
      <p:sp>
        <p:nvSpPr>
          <p:cNvPr id="393" name="Google Shape;393;p30"/>
          <p:cNvSpPr txBox="1"/>
          <p:nvPr/>
        </p:nvSpPr>
        <p:spPr>
          <a:xfrm>
            <a:off x="889927" y="1477279"/>
            <a:ext cx="10340952" cy="107850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-232" r="-390" t="-1511"/>
            </a:stretch>
          </a:blipFill>
          <a:ln>
            <a:noFill/>
          </a:ln>
        </p:spPr>
        <p:txBody>
          <a:bodyPr anchorCtr="0" anchor="t" bIns="60925" lIns="121900" spcFirstLastPara="1" rIns="121900" wrap="square" tIns="609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r>
              <a:rPr b="0" i="0" lang="en-US" sz="18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4" name="Google Shape;394;p30"/>
          <p:cNvSpPr txBox="1"/>
          <p:nvPr/>
        </p:nvSpPr>
        <p:spPr>
          <a:xfrm>
            <a:off x="1041215" y="3123644"/>
            <a:ext cx="7697868" cy="697627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r>
              <a:rPr b="0" i="0" lang="en-US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But where does the answer comes from?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r>
              <a:rPr b="0" i="0" lang="en-US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Many different formulations in practice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395" name="Google Shape;395;p30"/>
          <p:cNvGraphicFramePr/>
          <p:nvPr/>
        </p:nvGraphicFramePr>
        <p:xfrm>
          <a:off x="17425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{E2A70BE9-4923-4DBF-B1AD-9856350866EA}</a:tableStyleId>
              </a:tblPr>
              <a:tblGrid>
                <a:gridCol w="1480425"/>
                <a:gridCol w="1608000"/>
                <a:gridCol w="1352825"/>
                <a:gridCol w="1480425"/>
                <a:gridCol w="1480425"/>
                <a:gridCol w="1480425"/>
                <a:gridCol w="1480425"/>
                <a:gridCol w="1480425"/>
              </a:tblGrid>
              <a:tr h="414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/>
                        <a:t>Terminology</a:t>
                      </a:r>
                      <a:endParaRPr sz="10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Connections to other research areas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-US" sz="900" u="none" cap="none" strike="noStrike"/>
                        <a:t>Common NLP problems</a:t>
                      </a:r>
                      <a:endParaRPr b="1"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Pre-processing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Naïve methods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Sparse Representations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Dense Representations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Sub-word representations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396" name="Google Shape;396;p30"/>
          <p:cNvSpPr txBox="1"/>
          <p:nvPr>
            <p:ph idx="12" type="sldNum"/>
          </p:nvPr>
        </p:nvSpPr>
        <p:spPr>
          <a:xfrm>
            <a:off x="10415352" y="6217625"/>
            <a:ext cx="16128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154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1"/>
          <p:cNvSpPr txBox="1"/>
          <p:nvPr/>
        </p:nvSpPr>
        <p:spPr>
          <a:xfrm>
            <a:off x="889927" y="1477280"/>
            <a:ext cx="10341000" cy="1098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-232" r="-390" t="-1476"/>
            </a:stretch>
          </a:blipFill>
          <a:ln>
            <a:noFill/>
          </a:ln>
        </p:spPr>
        <p:txBody>
          <a:bodyPr anchorCtr="0" anchor="t" bIns="60925" lIns="121900" spcFirstLastPara="1" rIns="121900" wrap="square" tIns="609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r>
              <a:rPr b="0" i="0" lang="en-US" sz="18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2" name="Google Shape;402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89927" y="2512608"/>
            <a:ext cx="5901351" cy="4345393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03" name="Google Shape;403;p31"/>
          <p:cNvGraphicFramePr/>
          <p:nvPr/>
        </p:nvGraphicFramePr>
        <p:xfrm>
          <a:off x="17425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{E2A70BE9-4923-4DBF-B1AD-9856350866EA}</a:tableStyleId>
              </a:tblPr>
              <a:tblGrid>
                <a:gridCol w="1480425"/>
                <a:gridCol w="1608000"/>
                <a:gridCol w="1352825"/>
                <a:gridCol w="1480425"/>
                <a:gridCol w="1480425"/>
                <a:gridCol w="1480425"/>
                <a:gridCol w="1480425"/>
                <a:gridCol w="1480425"/>
              </a:tblGrid>
              <a:tr h="414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/>
                        <a:t>Terminology</a:t>
                      </a:r>
                      <a:endParaRPr sz="10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Connections to other research areas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-US" sz="900" u="none" cap="none" strike="noStrike"/>
                        <a:t>Common NLP problems</a:t>
                      </a:r>
                      <a:endParaRPr b="1"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Pre-processing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Naïve methods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Sparse Representations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Dense Representations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Sub-word representations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404" name="Google Shape;404;p31"/>
          <p:cNvSpPr txBox="1"/>
          <p:nvPr>
            <p:ph type="ctrTitle"/>
          </p:nvPr>
        </p:nvSpPr>
        <p:spPr>
          <a:xfrm>
            <a:off x="224175" y="539763"/>
            <a:ext cx="11427600" cy="8766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Calibri"/>
              <a:buNone/>
            </a:pPr>
            <a:r>
              <a:rPr lang="en-US" sz="4800"/>
              <a:t>Question Answering</a:t>
            </a:r>
            <a:endParaRPr sz="4800"/>
          </a:p>
        </p:txBody>
      </p:sp>
      <p:sp>
        <p:nvSpPr>
          <p:cNvPr id="405" name="Google Shape;405;p31"/>
          <p:cNvSpPr txBox="1"/>
          <p:nvPr>
            <p:ph idx="12" type="sldNum"/>
          </p:nvPr>
        </p:nvSpPr>
        <p:spPr>
          <a:xfrm>
            <a:off x="10415352" y="6217625"/>
            <a:ext cx="16128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154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32"/>
          <p:cNvSpPr txBox="1"/>
          <p:nvPr/>
        </p:nvSpPr>
        <p:spPr>
          <a:xfrm>
            <a:off x="889927" y="1477279"/>
            <a:ext cx="10340952" cy="136071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-232" r="-702" t="-1195"/>
            </a:stretch>
          </a:blipFill>
          <a:ln>
            <a:noFill/>
          </a:ln>
        </p:spPr>
        <p:txBody>
          <a:bodyPr anchorCtr="0" anchor="t" bIns="60925" lIns="121900" spcFirstLastPara="1" rIns="121900" wrap="square" tIns="609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r>
              <a:rPr b="0" i="0" lang="en-US" sz="18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11" name="Google Shape;411;p32"/>
          <p:cNvCxnSpPr/>
          <p:nvPr/>
        </p:nvCxnSpPr>
        <p:spPr>
          <a:xfrm flipH="1" rot="-5400000">
            <a:off x="7422138" y="2740829"/>
            <a:ext cx="302400" cy="249300"/>
          </a:xfrm>
          <a:prstGeom prst="bentConnector3">
            <a:avLst>
              <a:gd fmla="val 50029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12" name="Google Shape;412;p32"/>
          <p:cNvSpPr txBox="1"/>
          <p:nvPr/>
        </p:nvSpPr>
        <p:spPr>
          <a:xfrm>
            <a:off x="7573280" y="2981259"/>
            <a:ext cx="3132539" cy="492443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Special end-of-sentence token usually present at the end of language generation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3" name="Google Shape;413;p32"/>
          <p:cNvSpPr txBox="1"/>
          <p:nvPr>
            <p:ph type="ctrTitle"/>
          </p:nvPr>
        </p:nvSpPr>
        <p:spPr>
          <a:xfrm>
            <a:off x="224175" y="539763"/>
            <a:ext cx="11427600" cy="8766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Calibri"/>
              <a:buNone/>
            </a:pPr>
            <a:r>
              <a:rPr lang="en-US" sz="4800"/>
              <a:t>Question Answering</a:t>
            </a:r>
            <a:endParaRPr sz="4800"/>
          </a:p>
        </p:txBody>
      </p:sp>
      <p:graphicFrame>
        <p:nvGraphicFramePr>
          <p:cNvPr id="414" name="Google Shape;414;p32"/>
          <p:cNvGraphicFramePr/>
          <p:nvPr/>
        </p:nvGraphicFramePr>
        <p:xfrm>
          <a:off x="17425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{E2A70BE9-4923-4DBF-B1AD-9856350866EA}</a:tableStyleId>
              </a:tblPr>
              <a:tblGrid>
                <a:gridCol w="1480425"/>
                <a:gridCol w="1608000"/>
                <a:gridCol w="1352825"/>
                <a:gridCol w="1480425"/>
                <a:gridCol w="1480425"/>
                <a:gridCol w="1480425"/>
                <a:gridCol w="1480425"/>
                <a:gridCol w="1480425"/>
              </a:tblGrid>
              <a:tr h="414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/>
                        <a:t>Terminology</a:t>
                      </a:r>
                      <a:endParaRPr sz="10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Connections to other research areas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-US" sz="900" u="none" cap="none" strike="noStrike"/>
                        <a:t>Common NLP problems</a:t>
                      </a:r>
                      <a:endParaRPr b="1"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Pre-processing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Naïve methods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Sparse Representations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Dense Representations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Sub-word representations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pic>
        <p:nvPicPr>
          <p:cNvPr id="415" name="Google Shape;415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3975" y="2898894"/>
            <a:ext cx="3667268" cy="3715206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p32"/>
          <p:cNvSpPr txBox="1"/>
          <p:nvPr/>
        </p:nvSpPr>
        <p:spPr>
          <a:xfrm>
            <a:off x="4245900" y="5997775"/>
            <a:ext cx="7107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Source: </a:t>
            </a:r>
            <a:b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Fan, A., Jernite, Y., Perez, E., Grangier, D., Weston, J. and Auli, M., 2019. ELI5: Long form question answering.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7" name="Google Shape;417;p32"/>
          <p:cNvSpPr txBox="1"/>
          <p:nvPr>
            <p:ph idx="12" type="sldNum"/>
          </p:nvPr>
        </p:nvSpPr>
        <p:spPr>
          <a:xfrm>
            <a:off x="10415352" y="6217625"/>
            <a:ext cx="16128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154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2" name="Google Shape;422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71423" y="1323167"/>
            <a:ext cx="7339829" cy="540991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23" name="Google Shape;423;p33"/>
          <p:cNvGraphicFramePr/>
          <p:nvPr/>
        </p:nvGraphicFramePr>
        <p:xfrm>
          <a:off x="17425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{E2A70BE9-4923-4DBF-B1AD-9856350866EA}</a:tableStyleId>
              </a:tblPr>
              <a:tblGrid>
                <a:gridCol w="1480425"/>
                <a:gridCol w="1608000"/>
                <a:gridCol w="1352825"/>
                <a:gridCol w="1480425"/>
                <a:gridCol w="1480425"/>
                <a:gridCol w="1480425"/>
                <a:gridCol w="1480425"/>
                <a:gridCol w="1480425"/>
              </a:tblGrid>
              <a:tr h="414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/>
                        <a:t>Terminology</a:t>
                      </a:r>
                      <a:endParaRPr sz="10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Connections to other research areas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-US" sz="900" u="none" cap="none" strike="noStrike"/>
                        <a:t>Common NLP problems</a:t>
                      </a:r>
                      <a:endParaRPr b="1"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Pre-processing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Naïve methods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Sparse Representations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Dense Representations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Sub-word representations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424" name="Google Shape;424;p33"/>
          <p:cNvSpPr txBox="1"/>
          <p:nvPr>
            <p:ph type="ctrTitle"/>
          </p:nvPr>
        </p:nvSpPr>
        <p:spPr>
          <a:xfrm>
            <a:off x="224175" y="539763"/>
            <a:ext cx="11427600" cy="8766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Calibri"/>
              <a:buNone/>
            </a:pPr>
            <a:r>
              <a:rPr lang="en-US" sz="4800"/>
              <a:t>Question Answering</a:t>
            </a:r>
            <a:endParaRPr sz="4800"/>
          </a:p>
        </p:txBody>
      </p:sp>
      <p:sp>
        <p:nvSpPr>
          <p:cNvPr id="425" name="Google Shape;425;p33"/>
          <p:cNvSpPr txBox="1"/>
          <p:nvPr>
            <p:ph idx="12" type="sldNum"/>
          </p:nvPr>
        </p:nvSpPr>
        <p:spPr>
          <a:xfrm>
            <a:off x="10415352" y="6217625"/>
            <a:ext cx="16128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154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34"/>
          <p:cNvSpPr txBox="1"/>
          <p:nvPr>
            <p:ph idx="4294967295"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/>
              <a:t>Document-level classification</a:t>
            </a:r>
            <a:endParaRPr/>
          </a:p>
        </p:txBody>
      </p:sp>
      <p:pic>
        <p:nvPicPr>
          <p:cNvPr id="431" name="Google Shape;431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50926" y="1577899"/>
            <a:ext cx="6984350" cy="3796200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Google Shape;432;p34"/>
          <p:cNvSpPr txBox="1"/>
          <p:nvPr/>
        </p:nvSpPr>
        <p:spPr>
          <a:xfrm>
            <a:off x="5752878" y="5595013"/>
            <a:ext cx="3482400" cy="3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67"/>
              <a:buFont typeface="Arial"/>
              <a:buNone/>
            </a:pPr>
            <a:r>
              <a:rPr b="0" i="0" lang="en-US" sz="14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Image source: Kim et al. 2015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3" name="Google Shape;433;p34"/>
          <p:cNvSpPr txBox="1"/>
          <p:nvPr>
            <p:ph idx="12" type="sldNum"/>
          </p:nvPr>
        </p:nvSpPr>
        <p:spPr>
          <a:xfrm>
            <a:off x="10415352" y="6217625"/>
            <a:ext cx="16128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154</a:t>
            </a:r>
            <a:endParaRPr/>
          </a:p>
        </p:txBody>
      </p:sp>
      <p:graphicFrame>
        <p:nvGraphicFramePr>
          <p:cNvPr id="434" name="Google Shape;434;p34"/>
          <p:cNvGraphicFramePr/>
          <p:nvPr/>
        </p:nvGraphicFramePr>
        <p:xfrm>
          <a:off x="17425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{E2A70BE9-4923-4DBF-B1AD-9856350866EA}</a:tableStyleId>
              </a:tblPr>
              <a:tblGrid>
                <a:gridCol w="1480425"/>
                <a:gridCol w="1608000"/>
                <a:gridCol w="1352825"/>
                <a:gridCol w="1480425"/>
                <a:gridCol w="1480425"/>
                <a:gridCol w="1480425"/>
                <a:gridCol w="1480425"/>
                <a:gridCol w="1480425"/>
              </a:tblGrid>
              <a:tr h="414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/>
                        <a:t>Terminology</a:t>
                      </a:r>
                      <a:endParaRPr sz="10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Connections to other research areas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-US" sz="900" u="none" cap="none" strike="noStrike"/>
                        <a:t>Common NLP problems</a:t>
                      </a:r>
                      <a:endParaRPr b="1"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Pre-processing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Naïve methods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Sparse Representations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Dense Representations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Sub-word representations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9" name="Google Shape;439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295" y="2134392"/>
            <a:ext cx="12191999" cy="2937347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35"/>
          <p:cNvSpPr txBox="1"/>
          <p:nvPr/>
        </p:nvSpPr>
        <p:spPr>
          <a:xfrm>
            <a:off x="163790" y="6167907"/>
            <a:ext cx="8387340" cy="574516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67"/>
              <a:buFont typeface="Arial"/>
              <a:buNone/>
            </a:pPr>
            <a:r>
              <a:rPr b="0" i="0" lang="en-US" sz="14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Image obtained via corenlp online interface, online demo at </a:t>
            </a:r>
            <a:r>
              <a:rPr b="0" i="0" lang="en-US" sz="1467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https://corenlp.run</a:t>
            </a:r>
            <a:endParaRPr b="0" i="0" sz="1467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67"/>
              <a:buFont typeface="Arial"/>
              <a:buNone/>
            </a:pPr>
            <a:r>
              <a:rPr b="0" i="0" lang="en-US" sz="14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POS cheat sheet: </a:t>
            </a:r>
            <a:r>
              <a:rPr b="0" i="0" lang="en-US" sz="1467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https://www.ling.upenn.edu/courses/Fall_2003/ling001/penn_treebank_pos.html</a:t>
            </a:r>
            <a:endParaRPr b="0" i="0" sz="1467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1" name="Google Shape;441;p35"/>
          <p:cNvSpPr txBox="1"/>
          <p:nvPr>
            <p:ph idx="12" type="sldNum"/>
          </p:nvPr>
        </p:nvSpPr>
        <p:spPr>
          <a:xfrm>
            <a:off x="10415352" y="6217625"/>
            <a:ext cx="16128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154</a:t>
            </a:r>
            <a:endParaRPr/>
          </a:p>
        </p:txBody>
      </p:sp>
      <p:graphicFrame>
        <p:nvGraphicFramePr>
          <p:cNvPr id="442" name="Google Shape;442;p35"/>
          <p:cNvGraphicFramePr/>
          <p:nvPr/>
        </p:nvGraphicFramePr>
        <p:xfrm>
          <a:off x="17425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{E2A70BE9-4923-4DBF-B1AD-9856350866EA}</a:tableStyleId>
              </a:tblPr>
              <a:tblGrid>
                <a:gridCol w="1480425"/>
                <a:gridCol w="1608000"/>
                <a:gridCol w="1352825"/>
                <a:gridCol w="1480425"/>
                <a:gridCol w="1480425"/>
                <a:gridCol w="1480425"/>
                <a:gridCol w="1480425"/>
                <a:gridCol w="1480425"/>
              </a:tblGrid>
              <a:tr h="414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/>
                        <a:t>Terminology</a:t>
                      </a:r>
                      <a:endParaRPr sz="10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Connections to other research areas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-US" sz="900" u="none" cap="none" strike="noStrike"/>
                        <a:t>Common NLP problems</a:t>
                      </a:r>
                      <a:endParaRPr b="1"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Pre-processing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Naïve methods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Sparse Representations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Dense Representations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Sub-word representations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443" name="Google Shape;443;p35"/>
          <p:cNvSpPr txBox="1"/>
          <p:nvPr>
            <p:ph idx="4294967295"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/>
              <a:t>Token-level classification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elated image" id="448" name="Google Shape;448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5600" y="1356975"/>
            <a:ext cx="5385450" cy="5385450"/>
          </a:xfrm>
          <a:prstGeom prst="rect">
            <a:avLst/>
          </a:prstGeom>
          <a:noFill/>
          <a:ln>
            <a:noFill/>
          </a:ln>
        </p:spPr>
      </p:pic>
      <p:sp>
        <p:nvSpPr>
          <p:cNvPr id="449" name="Google Shape;449;p36"/>
          <p:cNvSpPr txBox="1"/>
          <p:nvPr/>
        </p:nvSpPr>
        <p:spPr>
          <a:xfrm>
            <a:off x="6096000" y="1423873"/>
            <a:ext cx="5286000" cy="9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r>
              <a:rPr b="0" i="0" lang="en-US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Objective: Find most topics </a:t>
            </a:r>
            <a:r>
              <a:rPr b="1" i="0" lang="en-US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</a:t>
            </a:r>
            <a:r>
              <a:rPr b="0" i="0" lang="en-US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in the database of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r>
              <a:rPr b="0" i="0" lang="en-US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documents </a:t>
            </a:r>
            <a:r>
              <a:rPr b="1" i="0" lang="en-US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D.</a:t>
            </a:r>
            <a:endParaRPr b="1" i="0" sz="1867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r>
              <a:rPr b="0" i="0" lang="en-US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Example</a:t>
            </a:r>
            <a:r>
              <a:rPr b="1" i="0" lang="en-US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LDA</a:t>
            </a:r>
            <a:endParaRPr b="1" i="0" sz="1867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50" name="Google Shape;450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92611" y="2471831"/>
            <a:ext cx="5935600" cy="3116912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36"/>
          <p:cNvSpPr txBox="1"/>
          <p:nvPr>
            <p:ph idx="12" type="sldNum"/>
          </p:nvPr>
        </p:nvSpPr>
        <p:spPr>
          <a:xfrm>
            <a:off x="10415352" y="6217625"/>
            <a:ext cx="16128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154</a:t>
            </a:r>
            <a:endParaRPr/>
          </a:p>
        </p:txBody>
      </p:sp>
      <p:sp>
        <p:nvSpPr>
          <p:cNvPr id="452" name="Google Shape;452;p36"/>
          <p:cNvSpPr txBox="1"/>
          <p:nvPr>
            <p:ph idx="4294967295"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/>
              <a:t>Topic modeling</a:t>
            </a:r>
            <a:endParaRPr/>
          </a:p>
        </p:txBody>
      </p:sp>
      <p:graphicFrame>
        <p:nvGraphicFramePr>
          <p:cNvPr id="453" name="Google Shape;453;p36"/>
          <p:cNvGraphicFramePr/>
          <p:nvPr/>
        </p:nvGraphicFramePr>
        <p:xfrm>
          <a:off x="17425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{E2A70BE9-4923-4DBF-B1AD-9856350866EA}</a:tableStyleId>
              </a:tblPr>
              <a:tblGrid>
                <a:gridCol w="1480425"/>
                <a:gridCol w="1608000"/>
                <a:gridCol w="1352825"/>
                <a:gridCol w="1480425"/>
                <a:gridCol w="1480425"/>
                <a:gridCol w="1480425"/>
                <a:gridCol w="1480425"/>
                <a:gridCol w="1480425"/>
              </a:tblGrid>
              <a:tr h="414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/>
                        <a:t>Terminology</a:t>
                      </a:r>
                      <a:endParaRPr sz="10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Connections to other research areas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-US" sz="900" u="none" cap="none" strike="noStrike"/>
                        <a:t>Common NLP problems</a:t>
                      </a:r>
                      <a:endParaRPr b="1"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Pre-processing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Naïve methods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Sparse Representations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Dense Representations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Sub-word representations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37"/>
          <p:cNvSpPr txBox="1"/>
          <p:nvPr>
            <p:ph idx="4294967295"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/>
              <a:t>Natural Language Inference</a:t>
            </a:r>
            <a:endParaRPr/>
          </a:p>
        </p:txBody>
      </p:sp>
      <p:sp>
        <p:nvSpPr>
          <p:cNvPr id="459" name="Google Shape;459;p37"/>
          <p:cNvSpPr txBox="1"/>
          <p:nvPr>
            <p:ph idx="4294967295" type="body"/>
          </p:nvPr>
        </p:nvSpPr>
        <p:spPr>
          <a:xfrm>
            <a:off x="415600" y="1536633"/>
            <a:ext cx="11360700" cy="24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457188" lvl="0" marL="609584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/>
              <a:t>The problem of NLI is, given a “premise” text and a “hypothesis” text, the task of the system is to determine whether the “hypothesis” is true (entailment), false (contradiction), or undetermined (neutral) given a “premise”</a:t>
            </a:r>
            <a:endParaRPr/>
          </a:p>
        </p:txBody>
      </p:sp>
      <p:sp>
        <p:nvSpPr>
          <p:cNvPr id="460" name="Google Shape;460;p37"/>
          <p:cNvSpPr/>
          <p:nvPr/>
        </p:nvSpPr>
        <p:spPr>
          <a:xfrm>
            <a:off x="1143177" y="3726701"/>
            <a:ext cx="9557700" cy="829200"/>
          </a:xfrm>
          <a:prstGeom prst="rect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r>
              <a:t/>
            </a:r>
            <a:endParaRPr b="0" i="0" sz="1867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61" name="Google Shape;461;p37"/>
          <p:cNvCxnSpPr>
            <a:endCxn id="462" idx="0"/>
          </p:cNvCxnSpPr>
          <p:nvPr/>
        </p:nvCxnSpPr>
        <p:spPr>
          <a:xfrm flipH="1">
            <a:off x="1982801" y="4559233"/>
            <a:ext cx="2622900" cy="1374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63" name="Google Shape;463;p37"/>
          <p:cNvCxnSpPr/>
          <p:nvPr/>
        </p:nvCxnSpPr>
        <p:spPr>
          <a:xfrm flipH="1">
            <a:off x="5311425" y="4548100"/>
            <a:ext cx="300" cy="1343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64" name="Google Shape;464;p37"/>
          <p:cNvCxnSpPr>
            <a:stCxn id="460" idx="2"/>
            <a:endCxn id="465" idx="0"/>
          </p:cNvCxnSpPr>
          <p:nvPr/>
        </p:nvCxnSpPr>
        <p:spPr>
          <a:xfrm>
            <a:off x="5922027" y="4555901"/>
            <a:ext cx="2511000" cy="13782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62" name="Google Shape;462;p37"/>
          <p:cNvSpPr txBox="1"/>
          <p:nvPr/>
        </p:nvSpPr>
        <p:spPr>
          <a:xfrm>
            <a:off x="1295501" y="5934133"/>
            <a:ext cx="13746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r>
              <a:rPr b="0" i="0" lang="en-US" sz="1867" u="none" cap="none" strike="noStrike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Entailment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6" name="Google Shape;466;p37"/>
          <p:cNvSpPr txBox="1"/>
          <p:nvPr/>
        </p:nvSpPr>
        <p:spPr>
          <a:xfrm>
            <a:off x="4471328" y="5941352"/>
            <a:ext cx="16527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r>
              <a:rPr b="0" i="0" lang="en-US" sz="1867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Contradiction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5" name="Google Shape;465;p37"/>
          <p:cNvSpPr txBox="1"/>
          <p:nvPr/>
        </p:nvSpPr>
        <p:spPr>
          <a:xfrm>
            <a:off x="7925011" y="5934133"/>
            <a:ext cx="10158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r>
              <a:rPr b="0" i="0" lang="en-US" sz="1867" u="none" cap="none" strike="noStrik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Neutral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7" name="Google Shape;467;p37"/>
          <p:cNvSpPr txBox="1"/>
          <p:nvPr/>
        </p:nvSpPr>
        <p:spPr>
          <a:xfrm>
            <a:off x="10588463" y="5063686"/>
            <a:ext cx="1165800" cy="11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</a:pPr>
            <a:r>
              <a:rPr b="0" i="0" lang="en-US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?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8" name="Google Shape;468;p37"/>
          <p:cNvSpPr txBox="1"/>
          <p:nvPr>
            <p:ph idx="12" type="sldNum"/>
          </p:nvPr>
        </p:nvSpPr>
        <p:spPr>
          <a:xfrm>
            <a:off x="10415352" y="6217625"/>
            <a:ext cx="16128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154</a:t>
            </a:r>
            <a:endParaRPr/>
          </a:p>
        </p:txBody>
      </p:sp>
      <p:sp>
        <p:nvSpPr>
          <p:cNvPr id="469" name="Google Shape;469;p37"/>
          <p:cNvSpPr txBox="1"/>
          <p:nvPr/>
        </p:nvSpPr>
        <p:spPr>
          <a:xfrm>
            <a:off x="1046900" y="3629200"/>
            <a:ext cx="10024800" cy="7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52396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P: A man inspects the uniform of a figure in some East Asian country.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52396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H: A man is sleeping.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470" name="Google Shape;470;p37"/>
          <p:cNvGraphicFramePr/>
          <p:nvPr/>
        </p:nvGraphicFramePr>
        <p:xfrm>
          <a:off x="17425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{E2A70BE9-4923-4DBF-B1AD-9856350866EA}</a:tableStyleId>
              </a:tblPr>
              <a:tblGrid>
                <a:gridCol w="1480425"/>
                <a:gridCol w="1608000"/>
                <a:gridCol w="1352825"/>
                <a:gridCol w="1480425"/>
                <a:gridCol w="1480425"/>
                <a:gridCol w="1480425"/>
                <a:gridCol w="1480425"/>
                <a:gridCol w="1480425"/>
              </a:tblGrid>
              <a:tr h="414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/>
                        <a:t>Terminology</a:t>
                      </a:r>
                      <a:endParaRPr sz="10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Connections to other research areas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-US" sz="900" u="none" cap="none" strike="noStrike"/>
                        <a:t>Common NLP problems</a:t>
                      </a:r>
                      <a:endParaRPr b="1"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Pre-processing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Naïve methods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Sparse Representations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Dense Representations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Sub-word representations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38"/>
          <p:cNvSpPr txBox="1"/>
          <p:nvPr>
            <p:ph idx="4294967295"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/>
              <a:t>(Syntactic) Parsing</a:t>
            </a:r>
            <a:endParaRPr/>
          </a:p>
        </p:txBody>
      </p:sp>
      <p:pic>
        <p:nvPicPr>
          <p:cNvPr descr="Image result for dependency parsing" id="476" name="Google Shape;476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77863" y="2496523"/>
            <a:ext cx="7924800" cy="3721100"/>
          </a:xfrm>
          <a:prstGeom prst="rect">
            <a:avLst/>
          </a:prstGeom>
          <a:noFill/>
          <a:ln>
            <a:noFill/>
          </a:ln>
        </p:spPr>
      </p:pic>
      <p:sp>
        <p:nvSpPr>
          <p:cNvPr id="477" name="Google Shape;477;p38"/>
          <p:cNvSpPr txBox="1"/>
          <p:nvPr>
            <p:ph idx="4294967295" type="body"/>
          </p:nvPr>
        </p:nvSpPr>
        <p:spPr>
          <a:xfrm>
            <a:off x="415600" y="1536633"/>
            <a:ext cx="11705100" cy="4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457188" lvl="0" marL="609584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/>
              <a:t>Parsing is about finding syntactic structure in the text</a:t>
            </a:r>
            <a:endParaRPr/>
          </a:p>
          <a:p>
            <a:pPr indent="-457188" lvl="0" marL="609584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/>
              <a:t>Various types of relations e.g. </a:t>
            </a:r>
            <a:r>
              <a:rPr lang="en-US">
                <a:solidFill>
                  <a:srgbClr val="EF8600"/>
                </a:solidFill>
              </a:rPr>
              <a:t>dependency</a:t>
            </a:r>
            <a:r>
              <a:rPr lang="en-US"/>
              <a:t>, </a:t>
            </a:r>
            <a:r>
              <a:rPr lang="en-US">
                <a:solidFill>
                  <a:srgbClr val="FFC000"/>
                </a:solidFill>
              </a:rPr>
              <a:t>constituency</a:t>
            </a:r>
            <a:endParaRPr/>
          </a:p>
        </p:txBody>
      </p:sp>
      <p:sp>
        <p:nvSpPr>
          <p:cNvPr id="478" name="Google Shape;478;p38"/>
          <p:cNvSpPr txBox="1"/>
          <p:nvPr>
            <p:ph idx="12" type="sldNum"/>
          </p:nvPr>
        </p:nvSpPr>
        <p:spPr>
          <a:xfrm>
            <a:off x="10415352" y="6217625"/>
            <a:ext cx="16128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154</a:t>
            </a:r>
            <a:endParaRPr/>
          </a:p>
        </p:txBody>
      </p:sp>
      <p:graphicFrame>
        <p:nvGraphicFramePr>
          <p:cNvPr id="479" name="Google Shape;479;p38"/>
          <p:cNvGraphicFramePr/>
          <p:nvPr/>
        </p:nvGraphicFramePr>
        <p:xfrm>
          <a:off x="17425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{E2A70BE9-4923-4DBF-B1AD-9856350866EA}</a:tableStyleId>
              </a:tblPr>
              <a:tblGrid>
                <a:gridCol w="1480425"/>
                <a:gridCol w="1608000"/>
                <a:gridCol w="1352825"/>
                <a:gridCol w="1480425"/>
                <a:gridCol w="1480425"/>
                <a:gridCol w="1480425"/>
                <a:gridCol w="1480425"/>
                <a:gridCol w="1480425"/>
              </a:tblGrid>
              <a:tr h="414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/>
                        <a:t>Terminology</a:t>
                      </a:r>
                      <a:endParaRPr sz="10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Connections to other research areas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-US" sz="900" u="none" cap="none" strike="noStrike"/>
                        <a:t>Common NLP problems</a:t>
                      </a:r>
                      <a:endParaRPr b="1"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Pre-processing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Naïve methods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Sparse Representations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Dense Representations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Sub-word representations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39"/>
          <p:cNvSpPr txBox="1"/>
          <p:nvPr>
            <p:ph idx="4294967295"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/>
              <a:t>Semantic Parsing</a:t>
            </a:r>
            <a:endParaRPr/>
          </a:p>
        </p:txBody>
      </p:sp>
      <p:pic>
        <p:nvPicPr>
          <p:cNvPr descr="http://ivan-titov.org/topics/Frames.png" id="485" name="Google Shape;485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813985"/>
            <a:ext cx="12192000" cy="3227916"/>
          </a:xfrm>
          <a:prstGeom prst="rect">
            <a:avLst/>
          </a:prstGeom>
          <a:noFill/>
          <a:ln>
            <a:noFill/>
          </a:ln>
        </p:spPr>
      </p:pic>
      <p:sp>
        <p:nvSpPr>
          <p:cNvPr id="486" name="Google Shape;486;p39"/>
          <p:cNvSpPr txBox="1"/>
          <p:nvPr>
            <p:ph idx="12" type="sldNum"/>
          </p:nvPr>
        </p:nvSpPr>
        <p:spPr>
          <a:xfrm>
            <a:off x="10415352" y="6217625"/>
            <a:ext cx="16128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154</a:t>
            </a:r>
            <a:endParaRPr/>
          </a:p>
        </p:txBody>
      </p:sp>
      <p:graphicFrame>
        <p:nvGraphicFramePr>
          <p:cNvPr id="487" name="Google Shape;487;p39"/>
          <p:cNvGraphicFramePr/>
          <p:nvPr/>
        </p:nvGraphicFramePr>
        <p:xfrm>
          <a:off x="17425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{E2A70BE9-4923-4DBF-B1AD-9856350866EA}</a:tableStyleId>
              </a:tblPr>
              <a:tblGrid>
                <a:gridCol w="1480425"/>
                <a:gridCol w="1608000"/>
                <a:gridCol w="1352825"/>
                <a:gridCol w="1480425"/>
                <a:gridCol w="1480425"/>
                <a:gridCol w="1480425"/>
                <a:gridCol w="1480425"/>
                <a:gridCol w="1480425"/>
              </a:tblGrid>
              <a:tr h="414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/>
                        <a:t>Terminology</a:t>
                      </a:r>
                      <a:endParaRPr sz="10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Connections to other research areas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-US" sz="900" u="none" cap="none" strike="noStrike"/>
                        <a:t>Common NLP problems</a:t>
                      </a:r>
                      <a:endParaRPr b="1"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Pre-processing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Naïve methods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Sparse Representations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Dense Representations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Sub-word representations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4"/>
          <p:cNvSpPr txBox="1"/>
          <p:nvPr>
            <p:ph idx="4294967295"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/>
              <a:t>Outline</a:t>
            </a:r>
            <a:endParaRPr/>
          </a:p>
        </p:txBody>
      </p:sp>
      <p:sp>
        <p:nvSpPr>
          <p:cNvPr id="114" name="Google Shape;114;p4"/>
          <p:cNvSpPr txBox="1"/>
          <p:nvPr>
            <p:ph idx="4294967295" type="body"/>
          </p:nvPr>
        </p:nvSpPr>
        <p:spPr>
          <a:xfrm>
            <a:off x="474350" y="4332200"/>
            <a:ext cx="11301900" cy="2005800"/>
          </a:xfrm>
          <a:prstGeom prst="rect">
            <a:avLst/>
          </a:prstGeom>
          <a:solidFill>
            <a:srgbClr val="F9CB9C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609584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-US" sz="1500"/>
              <a:t>Part 3: </a:t>
            </a:r>
            <a:r>
              <a:rPr lang="en-US" sz="1500"/>
              <a:t>Recurrent Neural Networks, Attention, Transformers - </a:t>
            </a:r>
            <a:r>
              <a:rPr b="1" lang="en-US" sz="1500"/>
              <a:t>HARD STUFF IN THE AFTERNOON SESSION !!!</a:t>
            </a:r>
            <a:endParaRPr b="1" sz="1500"/>
          </a:p>
          <a:p>
            <a:pPr indent="-438138" lvl="1" marL="1219169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-US" sz="1500"/>
              <a:t>Why do we need RNNs</a:t>
            </a:r>
            <a:endParaRPr sz="1500"/>
          </a:p>
          <a:p>
            <a:pPr indent="-438138" lvl="1" marL="1219169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-US" sz="1500"/>
              <a:t>How do they work</a:t>
            </a:r>
            <a:endParaRPr sz="1500"/>
          </a:p>
          <a:p>
            <a:pPr indent="-438138" lvl="1" marL="1219169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-US" sz="1500"/>
              <a:t>What can we do with them</a:t>
            </a:r>
            <a:endParaRPr sz="1500"/>
          </a:p>
          <a:p>
            <a:pPr indent="-438138" lvl="1" marL="1219169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-US" sz="1500"/>
              <a:t>Attention</a:t>
            </a:r>
            <a:endParaRPr sz="1500"/>
          </a:p>
          <a:p>
            <a:pPr indent="-438138" lvl="1" marL="1219169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-US" sz="1500"/>
              <a:t>How to derive gradients for RNNs</a:t>
            </a:r>
            <a:endParaRPr sz="1500"/>
          </a:p>
          <a:p>
            <a:pPr indent="-438138" lvl="1" marL="1219169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-US" sz="1500"/>
              <a:t>Deriving the better neural networks (LSTMs)</a:t>
            </a:r>
            <a:endParaRPr sz="1500"/>
          </a:p>
        </p:txBody>
      </p:sp>
      <p:sp>
        <p:nvSpPr>
          <p:cNvPr id="115" name="Google Shape;115;p4"/>
          <p:cNvSpPr txBox="1"/>
          <p:nvPr>
            <p:ph idx="12" type="sldNum"/>
          </p:nvPr>
        </p:nvSpPr>
        <p:spPr>
          <a:xfrm>
            <a:off x="10415352" y="6217625"/>
            <a:ext cx="16128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154</a:t>
            </a:r>
            <a:endParaRPr/>
          </a:p>
        </p:txBody>
      </p:sp>
      <p:graphicFrame>
        <p:nvGraphicFramePr>
          <p:cNvPr id="116" name="Google Shape;116;p4"/>
          <p:cNvGraphicFramePr/>
          <p:nvPr/>
        </p:nvGraphicFramePr>
        <p:xfrm>
          <a:off x="128663" y="26713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{E2A70BE9-4923-4DBF-B1AD-9856350866EA}</a:tableStyleId>
              </a:tblPr>
              <a:tblGrid>
                <a:gridCol w="1480425"/>
                <a:gridCol w="1608000"/>
                <a:gridCol w="1352825"/>
                <a:gridCol w="1480425"/>
                <a:gridCol w="1480425"/>
                <a:gridCol w="1480425"/>
                <a:gridCol w="1480425"/>
                <a:gridCol w="1480425"/>
              </a:tblGrid>
              <a:tr h="7924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Terminology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Connections to other research areas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Common NLP problems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Pre-processing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Naïve methods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Sparse Representations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Dense Representations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Sub-word representations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FA8DC"/>
                    </a:solidFill>
                  </a:tcPr>
                </a:tc>
              </a:tr>
              <a:tr h="381000"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1" lang="en-US" sz="1500" u="none" cap="none" strike="noStrike"/>
                        <a:t>Part 1:</a:t>
                      </a:r>
                      <a:r>
                        <a:rPr lang="en-US" sz="1500" u="none" cap="none" strike="noStrike"/>
                        <a:t> </a:t>
                      </a:r>
                      <a:r>
                        <a:rPr lang="en-US" sz="1500" u="none" cap="none" strike="noStrike">
                          <a:solidFill>
                            <a:schemeClr val="dk1"/>
                          </a:solidFill>
                        </a:rPr>
                        <a:t>What is natural language processing?</a:t>
                      </a:r>
                      <a:endParaRPr sz="15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 hMerge="1"/>
                <a:tc hMerge="1"/>
                <a:tc hMerge="1"/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1" lang="en-US" sz="1500" u="none" cap="none" strike="noStrike"/>
                        <a:t>Part 2:</a:t>
                      </a:r>
                      <a:r>
                        <a:rPr lang="en-US" sz="1500" u="none" cap="none" strike="noStrike"/>
                        <a:t> Language representation</a:t>
                      </a:r>
                      <a:endParaRPr sz="15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 hMerge="1"/>
                <a:tc hMerge="1"/>
                <a:tc hMerge="1"/>
              </a:tr>
            </a:tbl>
          </a:graphicData>
        </a:graphic>
      </p:graphicFrame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40"/>
          <p:cNvSpPr txBox="1"/>
          <p:nvPr>
            <p:ph idx="4294967295"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/>
              <a:t>Tokenization and De-tokenization</a:t>
            </a:r>
            <a:endParaRPr/>
          </a:p>
        </p:txBody>
      </p:sp>
      <p:sp>
        <p:nvSpPr>
          <p:cNvPr id="493" name="Google Shape;493;p40"/>
          <p:cNvSpPr txBox="1"/>
          <p:nvPr>
            <p:ph idx="4294967295" type="body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457188" lvl="0" marL="609585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/>
              <a:t>Tokenization – Splitting text into smaller units</a:t>
            </a:r>
            <a:endParaRPr/>
          </a:p>
          <a:p>
            <a:pPr indent="-457188" lvl="0" marL="609585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/>
              <a:t>Detokenization – joining tokenized units back into grammatically correct text</a:t>
            </a:r>
            <a:endParaRPr/>
          </a:p>
          <a:p>
            <a:pPr indent="-457188" lvl="0" marL="609585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/>
              <a:t>E.g. </a:t>
            </a:r>
            <a:r>
              <a:rPr i="1" lang="en-US">
                <a:solidFill>
                  <a:srgbClr val="00B050"/>
                </a:solidFill>
              </a:rPr>
              <a:t>“Let’s go to N.Y.!”</a:t>
            </a:r>
            <a:endParaRPr/>
          </a:p>
          <a:p>
            <a:pPr indent="-423323" lvl="1" marL="1219170" rtl="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lang="en-US"/>
              <a:t>Tokenized: </a:t>
            </a:r>
            <a:r>
              <a:rPr i="1" lang="en-US">
                <a:solidFill>
                  <a:srgbClr val="00B050"/>
                </a:solidFill>
              </a:rPr>
              <a:t>“</a:t>
            </a:r>
            <a:r>
              <a:rPr i="1" lang="en-US">
                <a:solidFill>
                  <a:srgbClr val="FF0000"/>
                </a:solidFill>
              </a:rPr>
              <a:t>|</a:t>
            </a:r>
            <a:r>
              <a:rPr i="1" lang="en-US">
                <a:solidFill>
                  <a:srgbClr val="00B050"/>
                </a:solidFill>
              </a:rPr>
              <a:t>Let</a:t>
            </a:r>
            <a:r>
              <a:rPr i="1" lang="en-US">
                <a:solidFill>
                  <a:srgbClr val="FF0000"/>
                </a:solidFill>
              </a:rPr>
              <a:t>|</a:t>
            </a:r>
            <a:r>
              <a:rPr i="1" lang="en-US">
                <a:solidFill>
                  <a:srgbClr val="00B050"/>
                </a:solidFill>
              </a:rPr>
              <a:t>’s</a:t>
            </a:r>
            <a:r>
              <a:rPr i="1" lang="en-US">
                <a:solidFill>
                  <a:srgbClr val="FF0000"/>
                </a:solidFill>
              </a:rPr>
              <a:t>|</a:t>
            </a:r>
            <a:r>
              <a:rPr i="1" lang="en-US">
                <a:solidFill>
                  <a:srgbClr val="00B050"/>
                </a:solidFill>
              </a:rPr>
              <a:t>go</a:t>
            </a:r>
            <a:r>
              <a:rPr i="1" lang="en-US">
                <a:solidFill>
                  <a:srgbClr val="FF0000"/>
                </a:solidFill>
              </a:rPr>
              <a:t>|</a:t>
            </a:r>
            <a:r>
              <a:rPr i="1" lang="en-US">
                <a:solidFill>
                  <a:srgbClr val="00B050"/>
                </a:solidFill>
              </a:rPr>
              <a:t>to</a:t>
            </a:r>
            <a:r>
              <a:rPr i="1" lang="en-US">
                <a:solidFill>
                  <a:srgbClr val="FF0000"/>
                </a:solidFill>
              </a:rPr>
              <a:t>|</a:t>
            </a:r>
            <a:r>
              <a:rPr i="1" lang="en-US">
                <a:solidFill>
                  <a:srgbClr val="00B050"/>
                </a:solidFill>
              </a:rPr>
              <a:t>N</a:t>
            </a:r>
            <a:r>
              <a:rPr i="1" lang="en-US">
                <a:solidFill>
                  <a:srgbClr val="FF0000"/>
                </a:solidFill>
              </a:rPr>
              <a:t>|</a:t>
            </a:r>
            <a:r>
              <a:rPr i="1" lang="en-US">
                <a:solidFill>
                  <a:srgbClr val="00B050"/>
                </a:solidFill>
              </a:rPr>
              <a:t>.</a:t>
            </a:r>
            <a:r>
              <a:rPr i="1" lang="en-US">
                <a:solidFill>
                  <a:srgbClr val="FF0000"/>
                </a:solidFill>
              </a:rPr>
              <a:t>|</a:t>
            </a:r>
            <a:r>
              <a:rPr i="1" lang="en-US">
                <a:solidFill>
                  <a:srgbClr val="00B050"/>
                </a:solidFill>
              </a:rPr>
              <a:t>Y</a:t>
            </a:r>
            <a:r>
              <a:rPr i="1" lang="en-US">
                <a:solidFill>
                  <a:srgbClr val="FF0000"/>
                </a:solidFill>
              </a:rPr>
              <a:t>|</a:t>
            </a:r>
            <a:r>
              <a:rPr i="1" lang="en-US">
                <a:solidFill>
                  <a:srgbClr val="00B050"/>
                </a:solidFill>
              </a:rPr>
              <a:t>.</a:t>
            </a:r>
            <a:r>
              <a:rPr i="1" lang="en-US">
                <a:solidFill>
                  <a:srgbClr val="FF0000"/>
                </a:solidFill>
              </a:rPr>
              <a:t>|</a:t>
            </a:r>
            <a:r>
              <a:rPr i="1" lang="en-US">
                <a:solidFill>
                  <a:srgbClr val="00B050"/>
                </a:solidFill>
              </a:rPr>
              <a:t>!</a:t>
            </a:r>
            <a:r>
              <a:rPr i="1" lang="en-US">
                <a:solidFill>
                  <a:srgbClr val="FF0000"/>
                </a:solidFill>
              </a:rPr>
              <a:t>|</a:t>
            </a:r>
            <a:r>
              <a:rPr i="1" lang="en-US">
                <a:solidFill>
                  <a:srgbClr val="00B050"/>
                </a:solidFill>
              </a:rPr>
              <a:t>”</a:t>
            </a:r>
            <a:endParaRPr/>
          </a:p>
          <a:p>
            <a:pPr indent="-423323" lvl="1" marL="1219170" rtl="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lang="en-US"/>
              <a:t>De-tokenized: </a:t>
            </a:r>
            <a:endParaRPr/>
          </a:p>
          <a:p>
            <a:pPr indent="-423323" lvl="2" marL="1828754" rtl="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lang="en-US"/>
              <a:t>Naively, via adding spaces</a:t>
            </a:r>
            <a:r>
              <a:rPr i="1" lang="en-US"/>
              <a:t>: </a:t>
            </a:r>
            <a:r>
              <a:rPr i="1" lang="en-US">
                <a:solidFill>
                  <a:srgbClr val="EF8600"/>
                </a:solidFill>
              </a:rPr>
              <a:t>“Let ‘s go to N .Y . !“</a:t>
            </a:r>
            <a:endParaRPr/>
          </a:p>
          <a:p>
            <a:pPr indent="-423323" lvl="2" marL="1828754" rtl="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lang="en-US"/>
              <a:t>Through statistical de-tokenizer </a:t>
            </a:r>
            <a:r>
              <a:rPr i="1" lang="en-US">
                <a:solidFill>
                  <a:srgbClr val="EF8600"/>
                </a:solidFill>
              </a:rPr>
              <a:t>“Let’s go to N.Y.!”</a:t>
            </a:r>
            <a:endParaRPr>
              <a:solidFill>
                <a:srgbClr val="EF8600"/>
              </a:solidFill>
            </a:endParaRPr>
          </a:p>
        </p:txBody>
      </p:sp>
      <p:sp>
        <p:nvSpPr>
          <p:cNvPr id="494" name="Google Shape;494;p40"/>
          <p:cNvSpPr txBox="1"/>
          <p:nvPr>
            <p:ph idx="12" type="sldNum"/>
          </p:nvPr>
        </p:nvSpPr>
        <p:spPr>
          <a:xfrm>
            <a:off x="10415352" y="6217625"/>
            <a:ext cx="16128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154</a:t>
            </a:r>
            <a:endParaRPr/>
          </a:p>
        </p:txBody>
      </p:sp>
      <p:graphicFrame>
        <p:nvGraphicFramePr>
          <p:cNvPr id="495" name="Google Shape;495;p40"/>
          <p:cNvGraphicFramePr/>
          <p:nvPr/>
        </p:nvGraphicFramePr>
        <p:xfrm>
          <a:off x="17425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{E2A70BE9-4923-4DBF-B1AD-9856350866EA}</a:tableStyleId>
              </a:tblPr>
              <a:tblGrid>
                <a:gridCol w="1480425"/>
                <a:gridCol w="1608000"/>
                <a:gridCol w="1352825"/>
                <a:gridCol w="1480425"/>
                <a:gridCol w="1480425"/>
                <a:gridCol w="1480425"/>
                <a:gridCol w="1480425"/>
                <a:gridCol w="1480425"/>
              </a:tblGrid>
              <a:tr h="414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/>
                        <a:t>Terminology</a:t>
                      </a:r>
                      <a:endParaRPr sz="10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Connections to other research areas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-US" sz="900" u="none" cap="none" strike="noStrike"/>
                        <a:t>Common NLP problems</a:t>
                      </a:r>
                      <a:endParaRPr b="1"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-US" sz="900" u="none" cap="none" strike="noStrike"/>
                        <a:t>Pre-processing</a:t>
                      </a:r>
                      <a:endParaRPr b="1"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Naïve methods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Sparse Representations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Dense Representations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Sub-word representations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41"/>
          <p:cNvSpPr txBox="1"/>
          <p:nvPr>
            <p:ph idx="4294967295"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/>
              <a:t>Lemmatization</a:t>
            </a:r>
            <a:endParaRPr/>
          </a:p>
        </p:txBody>
      </p:sp>
      <p:sp>
        <p:nvSpPr>
          <p:cNvPr id="501" name="Google Shape;501;p41"/>
          <p:cNvSpPr txBox="1"/>
          <p:nvPr>
            <p:ph idx="4294967295" type="body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457188" lvl="0" marL="609585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/>
              <a:t>Each word is transformed to its lemma</a:t>
            </a:r>
            <a:endParaRPr/>
          </a:p>
          <a:p>
            <a:pPr indent="-457188" lvl="0" marL="609585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/>
              <a:t>Usually context sensitive</a:t>
            </a:r>
            <a:endParaRPr/>
          </a:p>
          <a:p>
            <a:pPr indent="-457188" lvl="0" marL="609585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/>
              <a:t>Lemmas are real words</a:t>
            </a:r>
            <a:endParaRPr/>
          </a:p>
          <a:p>
            <a:pPr indent="-304791" lvl="0" marL="609585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/>
          </a:p>
        </p:txBody>
      </p:sp>
      <p:pic>
        <p:nvPicPr>
          <p:cNvPr descr="Image result for lemmatization vs stemming" id="502" name="Google Shape;502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81250" y="3429001"/>
            <a:ext cx="7429500" cy="1841500"/>
          </a:xfrm>
          <a:prstGeom prst="rect">
            <a:avLst/>
          </a:prstGeom>
          <a:noFill/>
          <a:ln>
            <a:noFill/>
          </a:ln>
        </p:spPr>
      </p:pic>
      <p:sp>
        <p:nvSpPr>
          <p:cNvPr id="503" name="Google Shape;503;p41"/>
          <p:cNvSpPr txBox="1"/>
          <p:nvPr>
            <p:ph idx="12" type="sldNum"/>
          </p:nvPr>
        </p:nvSpPr>
        <p:spPr>
          <a:xfrm>
            <a:off x="10415352" y="6217625"/>
            <a:ext cx="16128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154</a:t>
            </a:r>
            <a:endParaRPr/>
          </a:p>
        </p:txBody>
      </p:sp>
      <p:graphicFrame>
        <p:nvGraphicFramePr>
          <p:cNvPr id="504" name="Google Shape;504;p41"/>
          <p:cNvGraphicFramePr/>
          <p:nvPr/>
        </p:nvGraphicFramePr>
        <p:xfrm>
          <a:off x="17425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{E2A70BE9-4923-4DBF-B1AD-9856350866EA}</a:tableStyleId>
              </a:tblPr>
              <a:tblGrid>
                <a:gridCol w="1480425"/>
                <a:gridCol w="1608000"/>
                <a:gridCol w="1352825"/>
                <a:gridCol w="1480425"/>
                <a:gridCol w="1480425"/>
                <a:gridCol w="1480425"/>
                <a:gridCol w="1480425"/>
                <a:gridCol w="1480425"/>
              </a:tblGrid>
              <a:tr h="414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/>
                        <a:t>Terminology</a:t>
                      </a:r>
                      <a:endParaRPr sz="10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Connections to other research areas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-US" sz="900" u="none" cap="none" strike="noStrike"/>
                        <a:t>Common NLP problems</a:t>
                      </a:r>
                      <a:endParaRPr b="1"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-US" sz="900" u="none" cap="none" strike="noStrike"/>
                        <a:t>Pre-processing</a:t>
                      </a:r>
                      <a:endParaRPr b="1"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Naïve methods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Sparse Representations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Dense Representations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Sub-word representations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42"/>
          <p:cNvSpPr txBox="1"/>
          <p:nvPr>
            <p:ph idx="4294967295"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/>
              <a:t>Text pre-processing</a:t>
            </a:r>
            <a:endParaRPr/>
          </a:p>
        </p:txBody>
      </p:sp>
      <p:sp>
        <p:nvSpPr>
          <p:cNvPr id="510" name="Google Shape;510;p42"/>
          <p:cNvSpPr txBox="1"/>
          <p:nvPr>
            <p:ph idx="4294967295" type="body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457188" lvl="0" marL="609585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/>
              <a:t>Tokenization, Lemmatization, Stemming, Tagging and Parsing are often used in text pre-processing for “harder” tasks</a:t>
            </a:r>
            <a:endParaRPr/>
          </a:p>
          <a:p>
            <a:pPr indent="-423323" lvl="1" marL="1219170" rtl="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lang="en-US"/>
              <a:t>Often included in complex NLP libraries: CoreNLP, Spacy, NLTK</a:t>
            </a:r>
            <a:endParaRPr/>
          </a:p>
          <a:p>
            <a:pPr indent="-457188" lvl="0" marL="609585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/>
              <a:t>Another common preprocessing steps:</a:t>
            </a:r>
            <a:endParaRPr/>
          </a:p>
          <a:p>
            <a:pPr indent="-423323" lvl="1" marL="1219170" rtl="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Char char="•"/>
            </a:pPr>
            <a:r>
              <a:rPr lang="en-US">
                <a:solidFill>
                  <a:schemeClr val="dk2"/>
                </a:solidFill>
              </a:rPr>
              <a:t>Stopwords – </a:t>
            </a:r>
            <a:r>
              <a:rPr lang="en-US">
                <a:solidFill>
                  <a:srgbClr val="00B050"/>
                </a:solidFill>
              </a:rPr>
              <a:t>‘the’, ‘is’, </a:t>
            </a:r>
            <a:r>
              <a:rPr lang="en-US">
                <a:solidFill>
                  <a:srgbClr val="00B050"/>
                </a:solidFill>
                <a:latin typeface="Roboto"/>
                <a:ea typeface="Roboto"/>
                <a:cs typeface="Roboto"/>
                <a:sym typeface="Roboto"/>
              </a:rPr>
              <a:t>‘ourselves’, ‘hers’, ‘between’, ‘yourself’, ‘but’, ‘again’, ‘there’, ‘about’… </a:t>
            </a:r>
            <a:endParaRPr/>
          </a:p>
          <a:p>
            <a:pPr indent="-423323" lvl="1" marL="1219170" rtl="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lang="en-US"/>
              <a:t>Word-importance analysis - </a:t>
            </a:r>
            <a:r>
              <a:rPr lang="en-US">
                <a:solidFill>
                  <a:srgbClr val="FF0000"/>
                </a:solidFill>
              </a:rPr>
              <a:t>tf-idf </a:t>
            </a:r>
            <a:endParaRPr/>
          </a:p>
        </p:txBody>
      </p:sp>
      <p:sp>
        <p:nvSpPr>
          <p:cNvPr id="511" name="Google Shape;511;p42"/>
          <p:cNvSpPr txBox="1"/>
          <p:nvPr/>
        </p:nvSpPr>
        <p:spPr>
          <a:xfrm>
            <a:off x="6487569" y="5072584"/>
            <a:ext cx="4654319" cy="697627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r>
              <a:rPr b="0" i="0" lang="en-US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This sentence is   the worst informative sentence  in    the world.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2" name="Google Shape;512;p42"/>
          <p:cNvSpPr txBox="1"/>
          <p:nvPr/>
        </p:nvSpPr>
        <p:spPr>
          <a:xfrm>
            <a:off x="6487569" y="4892918"/>
            <a:ext cx="4022471" cy="348813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67"/>
              <a:buFont typeface="Arial"/>
              <a:buNone/>
            </a:pPr>
            <a:r>
              <a:rPr b="0" i="0" lang="en-US" sz="1467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0.1       0.8           0.01  1e-5    2.3           1.8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3" name="Google Shape;513;p42"/>
          <p:cNvSpPr txBox="1"/>
          <p:nvPr/>
        </p:nvSpPr>
        <p:spPr>
          <a:xfrm>
            <a:off x="6803491" y="5658699"/>
            <a:ext cx="4022471" cy="348813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67"/>
              <a:buFont typeface="Arial"/>
              <a:buNone/>
            </a:pPr>
            <a:r>
              <a:rPr b="0" i="0" lang="en-US" sz="1467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0.8        1e-2   1e-5    1.6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4" name="Google Shape;514;p42"/>
          <p:cNvSpPr txBox="1"/>
          <p:nvPr>
            <p:ph idx="12" type="sldNum"/>
          </p:nvPr>
        </p:nvSpPr>
        <p:spPr>
          <a:xfrm>
            <a:off x="10415352" y="6217625"/>
            <a:ext cx="16128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154</a:t>
            </a:r>
            <a:endParaRPr/>
          </a:p>
        </p:txBody>
      </p:sp>
      <p:graphicFrame>
        <p:nvGraphicFramePr>
          <p:cNvPr id="515" name="Google Shape;515;p42"/>
          <p:cNvGraphicFramePr/>
          <p:nvPr/>
        </p:nvGraphicFramePr>
        <p:xfrm>
          <a:off x="17425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{E2A70BE9-4923-4DBF-B1AD-9856350866EA}</a:tableStyleId>
              </a:tblPr>
              <a:tblGrid>
                <a:gridCol w="1480425"/>
                <a:gridCol w="1608000"/>
                <a:gridCol w="1352825"/>
                <a:gridCol w="1480425"/>
                <a:gridCol w="1480425"/>
                <a:gridCol w="1480425"/>
                <a:gridCol w="1480425"/>
                <a:gridCol w="1480425"/>
              </a:tblGrid>
              <a:tr h="414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/>
                        <a:t>Terminology</a:t>
                      </a:r>
                      <a:endParaRPr sz="10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Connections to other research areas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Common NLP problems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-US" sz="900" u="none" cap="none" strike="noStrike"/>
                        <a:t>Pre-processing</a:t>
                      </a:r>
                      <a:endParaRPr b="1"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Naïve methods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Sparse Representations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Dense Representations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Sub-word representations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43"/>
          <p:cNvSpPr txBox="1"/>
          <p:nvPr>
            <p:ph idx="4294967295"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/>
              <a:t>Takeaways</a:t>
            </a:r>
            <a:endParaRPr/>
          </a:p>
        </p:txBody>
      </p:sp>
      <p:sp>
        <p:nvSpPr>
          <p:cNvPr id="521" name="Google Shape;521;p43"/>
          <p:cNvSpPr txBox="1"/>
          <p:nvPr/>
        </p:nvSpPr>
        <p:spPr>
          <a:xfrm>
            <a:off x="415600" y="1764300"/>
            <a:ext cx="10256400" cy="3198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518572" lvl="0" marL="60958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Calibri"/>
              <a:buAutoNum type="arabicPeriod"/>
            </a:pPr>
            <a:r>
              <a:rPr b="0" i="0" lang="en-US" sz="2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Dealing with human language is often linked with other disciplines (speech, vision).</a:t>
            </a:r>
            <a:endParaRPr b="0" i="0" sz="2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18573" lvl="0" marL="60958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Calibri"/>
              <a:buAutoNum type="arabicPeriod"/>
            </a:pPr>
            <a:r>
              <a:rPr b="0" i="0" lang="en-US" sz="2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large amount of human work can be framed as NLP problems and solved automatically via statistical models!</a:t>
            </a:r>
            <a:endParaRPr b="0" i="0" sz="2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18573" lvl="0" marL="60958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Calibri"/>
              <a:buAutoNum type="arabicPeriod"/>
            </a:pPr>
            <a:r>
              <a:rPr b="0" i="0" lang="en-US" sz="2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Text data needs no less preprocessing than images or audio.</a:t>
            </a:r>
            <a:endParaRPr b="0" i="0" sz="2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2" name="Google Shape;522;p43"/>
          <p:cNvSpPr txBox="1"/>
          <p:nvPr>
            <p:ph idx="12" type="sldNum"/>
          </p:nvPr>
        </p:nvSpPr>
        <p:spPr>
          <a:xfrm>
            <a:off x="10415352" y="6217625"/>
            <a:ext cx="16128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154</a:t>
            </a:r>
            <a:endParaRPr/>
          </a:p>
        </p:txBody>
      </p:sp>
      <p:sp>
        <p:nvSpPr>
          <p:cNvPr id="523" name="Google Shape;523;p43"/>
          <p:cNvSpPr txBox="1"/>
          <p:nvPr>
            <p:ph idx="4294967295" type="title"/>
          </p:nvPr>
        </p:nvSpPr>
        <p:spPr>
          <a:xfrm>
            <a:off x="3782575" y="4962300"/>
            <a:ext cx="3633900" cy="7635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>
                <a:solidFill>
                  <a:srgbClr val="6AA84F"/>
                </a:solidFill>
              </a:rPr>
              <a:t>Questions</a:t>
            </a:r>
            <a:r>
              <a:rPr lang="en-US"/>
              <a:t>?</a:t>
            </a:r>
            <a:endParaRPr/>
          </a:p>
        </p:txBody>
      </p:sp>
      <p:graphicFrame>
        <p:nvGraphicFramePr>
          <p:cNvPr id="524" name="Google Shape;524;p43"/>
          <p:cNvGraphicFramePr/>
          <p:nvPr/>
        </p:nvGraphicFramePr>
        <p:xfrm>
          <a:off x="17425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{E2A70BE9-4923-4DBF-B1AD-9856350866EA}</a:tableStyleId>
              </a:tblPr>
              <a:tblGrid>
                <a:gridCol w="1480425"/>
                <a:gridCol w="1608000"/>
                <a:gridCol w="1352825"/>
                <a:gridCol w="1480425"/>
                <a:gridCol w="1480425"/>
                <a:gridCol w="1480425"/>
                <a:gridCol w="1480425"/>
                <a:gridCol w="1480425"/>
              </a:tblGrid>
              <a:tr h="414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/>
                        <a:t>Terminology</a:t>
                      </a:r>
                      <a:endParaRPr sz="10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Connections to other research areas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Common NLP problems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Pre-processing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Naïve methods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Sparse Representations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Dense Representations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Sub-word representations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525" name="Google Shape;525;p43"/>
          <p:cNvSpPr txBox="1"/>
          <p:nvPr/>
        </p:nvSpPr>
        <p:spPr>
          <a:xfrm>
            <a:off x="1112675" y="531675"/>
            <a:ext cx="7107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INTRODUCTION IS DONE!</a:t>
            </a:r>
            <a:endParaRPr b="1" i="0" sz="1800" u="none" cap="none" strike="noStrik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44"/>
          <p:cNvSpPr txBox="1"/>
          <p:nvPr>
            <p:ph idx="4294967295"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/>
              <a:t>Language Representation</a:t>
            </a:r>
            <a:endParaRPr/>
          </a:p>
        </p:txBody>
      </p:sp>
      <p:sp>
        <p:nvSpPr>
          <p:cNvPr id="531" name="Google Shape;531;p44"/>
          <p:cNvSpPr txBox="1"/>
          <p:nvPr>
            <p:ph idx="4294967295" type="body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457188" lvl="0" marL="609585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/>
              <a:t>Statistical model needs to work with continuous numerical representation of words or documents, but </a:t>
            </a:r>
            <a:r>
              <a:rPr b="1" lang="en-US"/>
              <a:t>words are discrete</a:t>
            </a:r>
            <a:endParaRPr/>
          </a:p>
          <a:p>
            <a:pPr indent="-457188" lvl="0" marL="609585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/>
              <a:t>For instance, what is between word </a:t>
            </a:r>
            <a:r>
              <a:rPr b="1" lang="en-US"/>
              <a:t>job</a:t>
            </a:r>
            <a:r>
              <a:rPr lang="en-US"/>
              <a:t> and word </a:t>
            </a:r>
            <a:r>
              <a:rPr b="1" lang="en-US"/>
              <a:t>princess</a:t>
            </a:r>
            <a:r>
              <a:rPr lang="en-US"/>
              <a:t>?</a:t>
            </a:r>
            <a:endParaRPr/>
          </a:p>
        </p:txBody>
      </p:sp>
      <p:pic>
        <p:nvPicPr>
          <p:cNvPr id="532" name="Google Shape;532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46933" y="3726934"/>
            <a:ext cx="5286667" cy="2364900"/>
          </a:xfrm>
          <a:prstGeom prst="rect">
            <a:avLst/>
          </a:prstGeom>
          <a:noFill/>
          <a:ln>
            <a:noFill/>
          </a:ln>
        </p:spPr>
      </p:pic>
      <p:sp>
        <p:nvSpPr>
          <p:cNvPr id="533" name="Google Shape;533;p44"/>
          <p:cNvSpPr txBox="1"/>
          <p:nvPr>
            <p:ph idx="12" type="sldNum"/>
          </p:nvPr>
        </p:nvSpPr>
        <p:spPr>
          <a:xfrm>
            <a:off x="10415352" y="6217625"/>
            <a:ext cx="16128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154</a:t>
            </a:r>
            <a:endParaRPr/>
          </a:p>
        </p:txBody>
      </p:sp>
      <p:graphicFrame>
        <p:nvGraphicFramePr>
          <p:cNvPr id="534" name="Google Shape;534;p44"/>
          <p:cNvGraphicFramePr/>
          <p:nvPr/>
        </p:nvGraphicFramePr>
        <p:xfrm>
          <a:off x="17425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{E2A70BE9-4923-4DBF-B1AD-9856350866EA}</a:tableStyleId>
              </a:tblPr>
              <a:tblGrid>
                <a:gridCol w="1480425"/>
                <a:gridCol w="1608000"/>
                <a:gridCol w="1352825"/>
                <a:gridCol w="1480425"/>
                <a:gridCol w="1480425"/>
                <a:gridCol w="1480425"/>
                <a:gridCol w="1480425"/>
                <a:gridCol w="1480425"/>
              </a:tblGrid>
              <a:tr h="414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/>
                        <a:t>Terminology</a:t>
                      </a:r>
                      <a:endParaRPr sz="10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Connections to other research areas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Common NLP problems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Pre-processing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-US" sz="900" u="none" cap="none" strike="noStrike"/>
                        <a:t>Naïve methods</a:t>
                      </a:r>
                      <a:endParaRPr b="1"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Sparse Representations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Dense Representations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Sub-word representations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45"/>
          <p:cNvSpPr txBox="1"/>
          <p:nvPr>
            <p:ph idx="4294967295"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/>
              <a:t>Language Representation: Idea n.1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540" name="Google Shape;540;p45"/>
          <p:cNvSpPr txBox="1"/>
          <p:nvPr>
            <p:ph idx="4294967295" type="body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457188" lvl="0" marL="609585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/>
              <a:t>We can try to evaluate various properties of each </a:t>
            </a:r>
            <a:r>
              <a:rPr b="1" lang="en-US"/>
              <a:t>word</a:t>
            </a:r>
            <a:endParaRPr/>
          </a:p>
          <a:p>
            <a:pPr indent="-423323" lvl="1" marL="121917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lang="en-US"/>
              <a:t>e.g. sweet-bitter, warm-cold, beautiful-ugly, meaningful-meaningless, brave-cowardly, bright-dark, ...</a:t>
            </a:r>
            <a:endParaRPr/>
          </a:p>
          <a:p>
            <a:pPr indent="-457188" lvl="0" marL="609585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/>
              <a:t>Then put these values into vector and voilá, we can now represent words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/>
          </a:p>
        </p:txBody>
      </p:sp>
      <p:sp>
        <p:nvSpPr>
          <p:cNvPr id="541" name="Google Shape;541;p45"/>
          <p:cNvSpPr txBox="1"/>
          <p:nvPr>
            <p:ph idx="12" type="sldNum"/>
          </p:nvPr>
        </p:nvSpPr>
        <p:spPr>
          <a:xfrm>
            <a:off x="10415352" y="6217625"/>
            <a:ext cx="16128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154</a:t>
            </a:r>
            <a:endParaRPr/>
          </a:p>
        </p:txBody>
      </p:sp>
      <p:graphicFrame>
        <p:nvGraphicFramePr>
          <p:cNvPr id="542" name="Google Shape;542;p45"/>
          <p:cNvGraphicFramePr/>
          <p:nvPr/>
        </p:nvGraphicFramePr>
        <p:xfrm>
          <a:off x="17425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{E2A70BE9-4923-4DBF-B1AD-9856350866EA}</a:tableStyleId>
              </a:tblPr>
              <a:tblGrid>
                <a:gridCol w="1480425"/>
                <a:gridCol w="1608000"/>
                <a:gridCol w="1352825"/>
                <a:gridCol w="1480425"/>
                <a:gridCol w="1480425"/>
                <a:gridCol w="1480425"/>
                <a:gridCol w="1480425"/>
                <a:gridCol w="1480425"/>
              </a:tblGrid>
              <a:tr h="414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/>
                        <a:t>Terminology</a:t>
                      </a:r>
                      <a:endParaRPr sz="10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Connections to other research areas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Common NLP problems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Pre-processing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-US" sz="900" u="none" cap="none" strike="noStrike"/>
                        <a:t>Naïve methods</a:t>
                      </a:r>
                      <a:endParaRPr b="1"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Sparse Representations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Dense Representations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Sub-word representations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46"/>
          <p:cNvSpPr txBox="1"/>
          <p:nvPr>
            <p:ph idx="4294967295"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/>
              <a:t>Language Representation: Idea n.1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548" name="Google Shape;548;p46"/>
          <p:cNvSpPr txBox="1"/>
          <p:nvPr>
            <p:ph idx="4294967295" type="body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457188" lvl="0" marL="609585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/>
              <a:t>We can try to evaluate various properties of each </a:t>
            </a:r>
            <a:r>
              <a:rPr b="1" lang="en-US"/>
              <a:t>word</a:t>
            </a:r>
            <a:endParaRPr/>
          </a:p>
          <a:p>
            <a:pPr indent="-423323" lvl="1" marL="121917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lang="en-US"/>
              <a:t>e.g. sweet-bitter, warm-cold, beautiful-ugly, meaningful-meaningless, brave-cowardly, bright-dark, ...</a:t>
            </a:r>
            <a:endParaRPr/>
          </a:p>
          <a:p>
            <a:pPr indent="-457188" lvl="0" marL="609585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/>
              <a:t>Then put these values into vector and voilá, we can now represent words</a:t>
            </a:r>
            <a:endParaRPr/>
          </a:p>
          <a:p>
            <a:pPr indent="-495288" lvl="0" marL="609585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-US" sz="2400"/>
              <a:t>This is called </a:t>
            </a:r>
            <a:r>
              <a:rPr b="1" lang="en-US" sz="2400"/>
              <a:t>Semantic Differential</a:t>
            </a:r>
            <a:br>
              <a:rPr b="1" lang="en-US" sz="2400"/>
            </a:br>
            <a:r>
              <a:rPr lang="en-US" sz="2400"/>
              <a:t>(Osgood, 1964)</a:t>
            </a:r>
            <a:endParaRPr sz="2400"/>
          </a:p>
          <a:p>
            <a:pPr indent="-495288" lvl="0" marL="609585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Char char="●"/>
            </a:pPr>
            <a:r>
              <a:rPr lang="en-US" sz="2400">
                <a:solidFill>
                  <a:srgbClr val="FF0000"/>
                </a:solidFill>
              </a:rPr>
              <a:t>But this captures only predefined attributes!</a:t>
            </a:r>
            <a:endParaRPr sz="2400">
              <a:solidFill>
                <a:srgbClr val="FF0000"/>
              </a:solidFill>
            </a:endParaRPr>
          </a:p>
          <a:p>
            <a:pPr indent="-495288" lvl="0" marL="609585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Char char="●"/>
            </a:pPr>
            <a:r>
              <a:rPr lang="en-US" sz="2400">
                <a:solidFill>
                  <a:srgbClr val="FF0000"/>
                </a:solidFill>
              </a:rPr>
              <a:t>Annotation is subjective and very exhaustive!</a:t>
            </a:r>
            <a:endParaRPr sz="2400"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sz="2400"/>
          </a:p>
        </p:txBody>
      </p:sp>
      <p:sp>
        <p:nvSpPr>
          <p:cNvPr id="549" name="Google Shape;549;p46"/>
          <p:cNvSpPr txBox="1"/>
          <p:nvPr>
            <p:ph idx="12" type="sldNum"/>
          </p:nvPr>
        </p:nvSpPr>
        <p:spPr>
          <a:xfrm>
            <a:off x="10415352" y="6217625"/>
            <a:ext cx="16128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154</a:t>
            </a:r>
            <a:endParaRPr/>
          </a:p>
        </p:txBody>
      </p:sp>
      <p:graphicFrame>
        <p:nvGraphicFramePr>
          <p:cNvPr id="550" name="Google Shape;550;p46"/>
          <p:cNvGraphicFramePr/>
          <p:nvPr/>
        </p:nvGraphicFramePr>
        <p:xfrm>
          <a:off x="17425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{E2A70BE9-4923-4DBF-B1AD-9856350866EA}</a:tableStyleId>
              </a:tblPr>
              <a:tblGrid>
                <a:gridCol w="1480425"/>
                <a:gridCol w="1608000"/>
                <a:gridCol w="1352825"/>
                <a:gridCol w="1480425"/>
                <a:gridCol w="1480425"/>
                <a:gridCol w="1480425"/>
                <a:gridCol w="1480425"/>
                <a:gridCol w="1480425"/>
              </a:tblGrid>
              <a:tr h="414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/>
                        <a:t>Terminology</a:t>
                      </a:r>
                      <a:endParaRPr sz="10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Connections to other research areas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Common NLP problems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Pre-processing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Naïve methods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Sparse Representations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Dense Representations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Sub-word representations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pic>
        <p:nvPicPr>
          <p:cNvPr id="551" name="Google Shape;551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78750" y="1626575"/>
            <a:ext cx="5981700" cy="459105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52" name="Google Shape;552;p46"/>
          <p:cNvSpPr txBox="1"/>
          <p:nvPr/>
        </p:nvSpPr>
        <p:spPr>
          <a:xfrm>
            <a:off x="1654675" y="6342125"/>
            <a:ext cx="8663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Image source: https://methods.sagepub.com/reference/encyclopedia-of-survey-research-methods/n527.xml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47"/>
          <p:cNvSpPr txBox="1"/>
          <p:nvPr>
            <p:ph idx="4294967295"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/>
              <a:t>Language Representation: Idea n.2</a:t>
            </a:r>
            <a:endParaRPr/>
          </a:p>
        </p:txBody>
      </p:sp>
      <p:sp>
        <p:nvSpPr>
          <p:cNvPr id="558" name="Google Shape;558;p47"/>
          <p:cNvSpPr txBox="1"/>
          <p:nvPr>
            <p:ph idx="4294967295" type="body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457188" lvl="0" marL="609585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/>
              <a:t>Let’s take all the words in corpus (vocabulary)</a:t>
            </a:r>
            <a:endParaRPr/>
          </a:p>
          <a:p>
            <a:pPr indent="-457188" lvl="0" marL="609585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/>
              <a:t>Represent first word with number 1, second with number 2, …</a:t>
            </a:r>
            <a:endParaRPr/>
          </a:p>
        </p:txBody>
      </p:sp>
      <p:sp>
        <p:nvSpPr>
          <p:cNvPr id="559" name="Google Shape;559;p47"/>
          <p:cNvSpPr txBox="1"/>
          <p:nvPr>
            <p:ph idx="12" type="sldNum"/>
          </p:nvPr>
        </p:nvSpPr>
        <p:spPr>
          <a:xfrm>
            <a:off x="10415352" y="6217625"/>
            <a:ext cx="16128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154</a:t>
            </a:r>
            <a:endParaRPr/>
          </a:p>
        </p:txBody>
      </p:sp>
      <p:graphicFrame>
        <p:nvGraphicFramePr>
          <p:cNvPr id="560" name="Google Shape;560;p47"/>
          <p:cNvGraphicFramePr/>
          <p:nvPr/>
        </p:nvGraphicFramePr>
        <p:xfrm>
          <a:off x="17425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{E2A70BE9-4923-4DBF-B1AD-9856350866EA}</a:tableStyleId>
              </a:tblPr>
              <a:tblGrid>
                <a:gridCol w="1480425"/>
                <a:gridCol w="1608000"/>
                <a:gridCol w="1352825"/>
                <a:gridCol w="1480425"/>
                <a:gridCol w="1480425"/>
                <a:gridCol w="1480425"/>
                <a:gridCol w="1480425"/>
                <a:gridCol w="1480425"/>
              </a:tblGrid>
              <a:tr h="414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/>
                        <a:t>Terminology</a:t>
                      </a:r>
                      <a:endParaRPr sz="10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Connections to other research areas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Common NLP problems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Pre-processing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-US" sz="900" u="none" cap="none" strike="noStrike"/>
                        <a:t>Naïve methods</a:t>
                      </a:r>
                      <a:endParaRPr b="1"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Sparse Representations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Dense Representations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Sub-word representations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48"/>
          <p:cNvSpPr txBox="1"/>
          <p:nvPr>
            <p:ph idx="4294967295"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/>
              <a:t>Language Representation: Idea n.2</a:t>
            </a:r>
            <a:endParaRPr/>
          </a:p>
        </p:txBody>
      </p:sp>
      <p:pic>
        <p:nvPicPr>
          <p:cNvPr id="566" name="Google Shape;566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21276" y="3126417"/>
            <a:ext cx="4681934" cy="2618800"/>
          </a:xfrm>
          <a:prstGeom prst="rect">
            <a:avLst/>
          </a:prstGeom>
          <a:noFill/>
          <a:ln>
            <a:noFill/>
          </a:ln>
        </p:spPr>
      </p:pic>
      <p:sp>
        <p:nvSpPr>
          <p:cNvPr id="567" name="Google Shape;567;p48"/>
          <p:cNvSpPr txBox="1"/>
          <p:nvPr>
            <p:ph idx="4294967295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457188" lvl="0" marL="609585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/>
              <a:t>Let’s take all the words in corpus (vocabulary)</a:t>
            </a:r>
            <a:endParaRPr/>
          </a:p>
          <a:p>
            <a:pPr indent="-457188" lvl="0" marL="609585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trike="sngStrike"/>
              <a:t>Represent first word with number 1, second with number 2, …</a:t>
            </a:r>
            <a:endParaRPr strike="sngStrike"/>
          </a:p>
          <a:p>
            <a:pPr indent="-457188" lvl="0" marL="609585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/>
              <a:t>Create a vector of size vocabulary. Put “</a:t>
            </a:r>
            <a:r>
              <a:rPr b="1" lang="en-US"/>
              <a:t>1</a:t>
            </a:r>
            <a:r>
              <a:rPr lang="en-US"/>
              <a:t>” for the position of the word in vector, “</a:t>
            </a:r>
            <a:r>
              <a:rPr b="1" lang="en-US"/>
              <a:t>0</a:t>
            </a:r>
            <a:r>
              <a:rPr lang="en-US"/>
              <a:t>” everywhere else</a:t>
            </a:r>
            <a:endParaRPr/>
          </a:p>
          <a:p>
            <a:pPr indent="-457188" lvl="0" marL="609585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/>
              <a:t>This is called </a:t>
            </a:r>
            <a:r>
              <a:rPr b="1" lang="en-US"/>
              <a:t>1-hot-encoding</a:t>
            </a:r>
            <a:endParaRPr/>
          </a:p>
        </p:txBody>
      </p:sp>
      <p:sp>
        <p:nvSpPr>
          <p:cNvPr id="568" name="Google Shape;568;p48"/>
          <p:cNvSpPr txBox="1"/>
          <p:nvPr/>
        </p:nvSpPr>
        <p:spPr>
          <a:xfrm>
            <a:off x="7956175" y="5881900"/>
            <a:ext cx="6858000" cy="335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</a:pPr>
            <a:r>
              <a:rPr b="0" i="0" lang="en-US" sz="133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source: Marco Bonzanini, 2017</a:t>
            </a:r>
            <a:endParaRPr b="0" i="0" sz="1333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9" name="Google Shape;569;p48"/>
          <p:cNvSpPr txBox="1"/>
          <p:nvPr>
            <p:ph idx="12" type="sldNum"/>
          </p:nvPr>
        </p:nvSpPr>
        <p:spPr>
          <a:xfrm>
            <a:off x="10415352" y="6217625"/>
            <a:ext cx="16128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154</a:t>
            </a:r>
            <a:endParaRPr/>
          </a:p>
        </p:txBody>
      </p:sp>
      <p:graphicFrame>
        <p:nvGraphicFramePr>
          <p:cNvPr id="570" name="Google Shape;570;p48"/>
          <p:cNvGraphicFramePr/>
          <p:nvPr/>
        </p:nvGraphicFramePr>
        <p:xfrm>
          <a:off x="17425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{E2A70BE9-4923-4DBF-B1AD-9856350866EA}</a:tableStyleId>
              </a:tblPr>
              <a:tblGrid>
                <a:gridCol w="1480425"/>
                <a:gridCol w="1608000"/>
                <a:gridCol w="1352825"/>
                <a:gridCol w="1480425"/>
                <a:gridCol w="1480425"/>
                <a:gridCol w="1480425"/>
                <a:gridCol w="1480425"/>
                <a:gridCol w="1480425"/>
              </a:tblGrid>
              <a:tr h="414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/>
                        <a:t>Terminology</a:t>
                      </a:r>
                      <a:endParaRPr sz="10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Connections to other research areas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Common NLP problems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Pre-processing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Naïve methods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-US" sz="900" u="none" cap="none" strike="noStrike"/>
                        <a:t>Sparse Representations</a:t>
                      </a:r>
                      <a:endParaRPr b="1"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Dense Representations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Sub-word representations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5" name="Google Shape;575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04533" y="3524067"/>
            <a:ext cx="6502400" cy="2413000"/>
          </a:xfrm>
          <a:prstGeom prst="rect">
            <a:avLst/>
          </a:prstGeom>
          <a:noFill/>
          <a:ln>
            <a:noFill/>
          </a:ln>
        </p:spPr>
      </p:pic>
      <p:sp>
        <p:nvSpPr>
          <p:cNvPr id="576" name="Google Shape;576;p49"/>
          <p:cNvSpPr txBox="1"/>
          <p:nvPr>
            <p:ph idx="4294967295"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/>
              <a:t>Language Representation: Idea n.2.5</a:t>
            </a:r>
            <a:endParaRPr/>
          </a:p>
        </p:txBody>
      </p:sp>
      <p:sp>
        <p:nvSpPr>
          <p:cNvPr id="577" name="Google Shape;577;p49"/>
          <p:cNvSpPr txBox="1"/>
          <p:nvPr>
            <p:ph idx="4294967295" type="body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457188" lvl="0" marL="609585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/>
              <a:t>Let’s extend previous idea to </a:t>
            </a:r>
            <a:r>
              <a:rPr b="1" lang="en-US">
                <a:solidFill>
                  <a:srgbClr val="FF0000"/>
                </a:solidFill>
              </a:rPr>
              <a:t>documents</a:t>
            </a:r>
            <a:endParaRPr b="1">
              <a:solidFill>
                <a:srgbClr val="FF0000"/>
              </a:solidFill>
            </a:endParaRPr>
          </a:p>
          <a:p>
            <a:pPr indent="-457188" lvl="0" marL="609584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/>
              <a:t>Put “</a:t>
            </a:r>
            <a:r>
              <a:rPr b="1" lang="en-US"/>
              <a:t>1</a:t>
            </a:r>
            <a:r>
              <a:rPr lang="en-US"/>
              <a:t>” for places in vocabulary-sized vector, for words present in sentence and “</a:t>
            </a:r>
            <a:r>
              <a:rPr b="1" lang="en-US"/>
              <a:t>0</a:t>
            </a:r>
            <a:r>
              <a:rPr lang="en-US"/>
              <a:t>” everywhere else</a:t>
            </a:r>
            <a:endParaRPr/>
          </a:p>
          <a:p>
            <a:pPr indent="-520688" lvl="0" marL="609585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-US"/>
              <a:t>This is called “</a:t>
            </a:r>
            <a:r>
              <a:rPr b="1" lang="en-US"/>
              <a:t>Bag of Words</a:t>
            </a:r>
            <a:r>
              <a:rPr lang="en-US"/>
              <a:t>” representation</a:t>
            </a:r>
            <a:endParaRPr/>
          </a:p>
        </p:txBody>
      </p:sp>
      <p:sp>
        <p:nvSpPr>
          <p:cNvPr id="578" name="Google Shape;578;p49"/>
          <p:cNvSpPr txBox="1"/>
          <p:nvPr/>
        </p:nvSpPr>
        <p:spPr>
          <a:xfrm>
            <a:off x="4783525" y="5881900"/>
            <a:ext cx="100308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</a:pPr>
            <a:r>
              <a:rPr b="0" i="0" lang="en-US" sz="133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source: </a:t>
            </a:r>
            <a:r>
              <a:rPr b="0" i="0" lang="en-US" sz="1333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https://machinelearnings.co/text-classification-using-neural-networks-f5cd7b8765c6</a:t>
            </a:r>
            <a:endParaRPr b="0" i="0" sz="1333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</a:pPr>
            <a:r>
              <a:t/>
            </a:r>
            <a:endParaRPr b="0" i="0" sz="1333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9" name="Google Shape;579;p49"/>
          <p:cNvSpPr txBox="1"/>
          <p:nvPr>
            <p:ph idx="12" type="sldNum"/>
          </p:nvPr>
        </p:nvSpPr>
        <p:spPr>
          <a:xfrm>
            <a:off x="10415352" y="6217625"/>
            <a:ext cx="16128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154</a:t>
            </a:r>
            <a:endParaRPr/>
          </a:p>
        </p:txBody>
      </p:sp>
      <p:graphicFrame>
        <p:nvGraphicFramePr>
          <p:cNvPr id="580" name="Google Shape;580;p49"/>
          <p:cNvGraphicFramePr/>
          <p:nvPr/>
        </p:nvGraphicFramePr>
        <p:xfrm>
          <a:off x="17425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{E2A70BE9-4923-4DBF-B1AD-9856350866EA}</a:tableStyleId>
              </a:tblPr>
              <a:tblGrid>
                <a:gridCol w="1480425"/>
                <a:gridCol w="1608000"/>
                <a:gridCol w="1352825"/>
                <a:gridCol w="1480425"/>
                <a:gridCol w="1480425"/>
                <a:gridCol w="1480425"/>
                <a:gridCol w="1480425"/>
                <a:gridCol w="1480425"/>
              </a:tblGrid>
              <a:tr h="414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/>
                        <a:t>Terminology</a:t>
                      </a:r>
                      <a:endParaRPr sz="10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Connections to other research areas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Common NLP problems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Pre-processing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Naïve methods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-US" sz="900" u="none" cap="none" strike="noStrike"/>
                        <a:t>Sparse Representations</a:t>
                      </a:r>
                      <a:endParaRPr b="1"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Dense Representations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Sub-word representations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5"/>
          <p:cNvSpPr txBox="1"/>
          <p:nvPr>
            <p:ph idx="4294967295"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/>
              <a:t>Common Terminology in NLP</a:t>
            </a:r>
            <a:endParaRPr/>
          </a:p>
        </p:txBody>
      </p:sp>
      <p:sp>
        <p:nvSpPr>
          <p:cNvPr id="122" name="Google Shape;122;p5"/>
          <p:cNvSpPr txBox="1"/>
          <p:nvPr>
            <p:ph idx="12" type="sldNum"/>
          </p:nvPr>
        </p:nvSpPr>
        <p:spPr>
          <a:xfrm>
            <a:off x="10415352" y="6217625"/>
            <a:ext cx="16128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154</a:t>
            </a:r>
            <a:endParaRPr/>
          </a:p>
        </p:txBody>
      </p:sp>
      <p:sp>
        <p:nvSpPr>
          <p:cNvPr id="123" name="Google Shape;123;p5"/>
          <p:cNvSpPr txBox="1"/>
          <p:nvPr/>
        </p:nvSpPr>
        <p:spPr>
          <a:xfrm>
            <a:off x="873425" y="1570100"/>
            <a:ext cx="6049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5"/>
          <p:cNvSpPr txBox="1"/>
          <p:nvPr>
            <p:ph idx="4294967295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Char char="•"/>
            </a:pPr>
            <a:r>
              <a:rPr b="1" lang="en-US" sz="2300"/>
              <a:t>Token</a:t>
            </a:r>
            <a:r>
              <a:rPr lang="en-US" sz="2300"/>
              <a:t> — unit of text, text is sequence of tokens</a:t>
            </a:r>
            <a:endParaRPr sz="2300"/>
          </a:p>
        </p:txBody>
      </p:sp>
      <p:graphicFrame>
        <p:nvGraphicFramePr>
          <p:cNvPr id="125" name="Google Shape;125;p5"/>
          <p:cNvGraphicFramePr/>
          <p:nvPr/>
        </p:nvGraphicFramePr>
        <p:xfrm>
          <a:off x="17425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{E2A70BE9-4923-4DBF-B1AD-9856350866EA}</a:tableStyleId>
              </a:tblPr>
              <a:tblGrid>
                <a:gridCol w="1480425"/>
                <a:gridCol w="1608000"/>
                <a:gridCol w="1352825"/>
                <a:gridCol w="1480425"/>
                <a:gridCol w="1480425"/>
                <a:gridCol w="1480425"/>
                <a:gridCol w="1480425"/>
                <a:gridCol w="1480425"/>
              </a:tblGrid>
              <a:tr h="414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en-US" sz="1000" u="none" cap="none" strike="noStrike"/>
                        <a:t>Terminology</a:t>
                      </a:r>
                      <a:endParaRPr b="1" sz="10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Connections to other research areas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Common NLP problems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Pre-processing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Naïve methods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Sparse Representations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Dense Representations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Sub-word representations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50"/>
          <p:cNvSpPr txBox="1"/>
          <p:nvPr>
            <p:ph idx="4294967295"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/>
              <a:t>Language Representation: Idea n.2.8</a:t>
            </a:r>
            <a:endParaRPr/>
          </a:p>
        </p:txBody>
      </p:sp>
      <p:sp>
        <p:nvSpPr>
          <p:cNvPr id="586" name="Google Shape;586;p50"/>
          <p:cNvSpPr txBox="1"/>
          <p:nvPr>
            <p:ph idx="4294967295" type="body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457188" lvl="0" marL="609585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/>
              <a:t>Let's </a:t>
            </a:r>
            <a:r>
              <a:rPr b="1" lang="en-US">
                <a:solidFill>
                  <a:srgbClr val="00B050"/>
                </a:solidFill>
              </a:rPr>
              <a:t>emphasize the importance of each word</a:t>
            </a:r>
            <a:r>
              <a:rPr lang="en-US"/>
              <a:t> in the sentence</a:t>
            </a:r>
            <a:endParaRPr/>
          </a:p>
          <a:p>
            <a:pPr indent="-457188" lvl="0" marL="609585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/>
              <a:t>Put “</a:t>
            </a:r>
            <a:r>
              <a:rPr b="1" lang="en-US"/>
              <a:t>count</a:t>
            </a:r>
            <a:r>
              <a:rPr lang="en-US"/>
              <a:t>” for places in vocabulary-sized vector, for words present in sentence and “</a:t>
            </a:r>
            <a:r>
              <a:rPr b="1" lang="en-US"/>
              <a:t>0</a:t>
            </a:r>
            <a:r>
              <a:rPr lang="en-US"/>
              <a:t>” everywhere else.</a:t>
            </a:r>
            <a:endParaRPr/>
          </a:p>
        </p:txBody>
      </p:sp>
      <p:sp>
        <p:nvSpPr>
          <p:cNvPr id="587" name="Google Shape;587;p50"/>
          <p:cNvSpPr txBox="1"/>
          <p:nvPr/>
        </p:nvSpPr>
        <p:spPr>
          <a:xfrm>
            <a:off x="4783525" y="5881900"/>
            <a:ext cx="10030800" cy="3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</a:pPr>
            <a:r>
              <a:rPr b="0" i="0" lang="en-US" sz="133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source: </a:t>
            </a:r>
            <a:r>
              <a:rPr b="0" i="0" lang="en-US" sz="1333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http://datameetsmedia.com/bag-of-words-tf-idf-explained/</a:t>
            </a:r>
            <a:endParaRPr b="0" i="0" sz="1333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</a:pPr>
            <a:r>
              <a:t/>
            </a:r>
            <a:endParaRPr b="0" i="0" sz="1333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</a:pPr>
            <a:r>
              <a:t/>
            </a:r>
            <a:endParaRPr b="0" i="0" sz="1333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88" name="Google Shape;588;p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61667" y="3962033"/>
            <a:ext cx="6434932" cy="1633867"/>
          </a:xfrm>
          <a:prstGeom prst="rect">
            <a:avLst/>
          </a:prstGeom>
          <a:noFill/>
          <a:ln>
            <a:noFill/>
          </a:ln>
        </p:spPr>
      </p:pic>
      <p:sp>
        <p:nvSpPr>
          <p:cNvPr id="589" name="Google Shape;589;p50"/>
          <p:cNvSpPr txBox="1"/>
          <p:nvPr/>
        </p:nvSpPr>
        <p:spPr>
          <a:xfrm>
            <a:off x="415600" y="4250300"/>
            <a:ext cx="4368000" cy="13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Doc 1: I love dogs.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Doc 2: I hate dogs and knitting.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Doc 3: Knitting is my hobby and my passion.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0" name="Google Shape;590;p50"/>
          <p:cNvSpPr txBox="1"/>
          <p:nvPr>
            <p:ph idx="12" type="sldNum"/>
          </p:nvPr>
        </p:nvSpPr>
        <p:spPr>
          <a:xfrm>
            <a:off x="10415352" y="6217625"/>
            <a:ext cx="16128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154</a:t>
            </a:r>
            <a:endParaRPr/>
          </a:p>
        </p:txBody>
      </p:sp>
      <p:graphicFrame>
        <p:nvGraphicFramePr>
          <p:cNvPr id="591" name="Google Shape;591;p50"/>
          <p:cNvGraphicFramePr/>
          <p:nvPr/>
        </p:nvGraphicFramePr>
        <p:xfrm>
          <a:off x="17425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{E2A70BE9-4923-4DBF-B1AD-9856350866EA}</a:tableStyleId>
              </a:tblPr>
              <a:tblGrid>
                <a:gridCol w="1480425"/>
                <a:gridCol w="1608000"/>
                <a:gridCol w="1352825"/>
                <a:gridCol w="1480425"/>
                <a:gridCol w="1480425"/>
                <a:gridCol w="1480425"/>
                <a:gridCol w="1480425"/>
                <a:gridCol w="1480425"/>
              </a:tblGrid>
              <a:tr h="414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/>
                        <a:t>Terminology</a:t>
                      </a:r>
                      <a:endParaRPr sz="10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Connections to other research areas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Common NLP problems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Pre-processing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Naïve methods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-US" sz="900" u="none" cap="none" strike="noStrike"/>
                        <a:t>Sparse Representations</a:t>
                      </a:r>
                      <a:endParaRPr b="1"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Dense Representations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Sub-word representations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51"/>
          <p:cNvSpPr txBox="1"/>
          <p:nvPr>
            <p:ph idx="4294967295"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/>
              <a:t>Language Representation: Idea n.2.9</a:t>
            </a:r>
            <a:endParaRPr/>
          </a:p>
        </p:txBody>
      </p:sp>
      <p:sp>
        <p:nvSpPr>
          <p:cNvPr id="597" name="Google Shape;597;p51"/>
          <p:cNvSpPr txBox="1"/>
          <p:nvPr>
            <p:ph idx="4294967295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457188" lvl="0" marL="609585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/>
              <a:t>Let's </a:t>
            </a:r>
            <a:r>
              <a:rPr b="1" lang="en-US">
                <a:solidFill>
                  <a:srgbClr val="00B050"/>
                </a:solidFill>
              </a:rPr>
              <a:t>emphasize the importance of each word</a:t>
            </a:r>
            <a:r>
              <a:rPr lang="en-US"/>
              <a:t> in the sentence</a:t>
            </a:r>
            <a:endParaRPr/>
          </a:p>
          <a:p>
            <a:pPr indent="-457188" lvl="0" marL="609585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/>
              <a:t>Put “</a:t>
            </a:r>
            <a:r>
              <a:rPr b="1" lang="en-US"/>
              <a:t>tf-idf</a:t>
            </a:r>
            <a:r>
              <a:rPr lang="en-US"/>
              <a:t>” for places in vocabulary-sized vector, for words present in sentence and “</a:t>
            </a:r>
            <a:r>
              <a:rPr b="1" lang="en-US"/>
              <a:t>0</a:t>
            </a:r>
            <a:r>
              <a:rPr lang="en-US"/>
              <a:t>” everywhere else.</a:t>
            </a:r>
            <a:endParaRPr/>
          </a:p>
        </p:txBody>
      </p:sp>
      <p:sp>
        <p:nvSpPr>
          <p:cNvPr id="598" name="Google Shape;598;p51"/>
          <p:cNvSpPr txBox="1"/>
          <p:nvPr/>
        </p:nvSpPr>
        <p:spPr>
          <a:xfrm>
            <a:off x="415600" y="4250300"/>
            <a:ext cx="4368000" cy="13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Doc 1: I love dogs.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Doc 2: I hate dogs and knitting.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Doc 3: Knitting is my hobby and my passion.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9" name="Google Shape;599;p51"/>
          <p:cNvSpPr txBox="1"/>
          <p:nvPr>
            <p:ph idx="12" type="sldNum"/>
          </p:nvPr>
        </p:nvSpPr>
        <p:spPr>
          <a:xfrm>
            <a:off x="10415352" y="6217625"/>
            <a:ext cx="16128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154</a:t>
            </a:r>
            <a:endParaRPr/>
          </a:p>
        </p:txBody>
      </p:sp>
      <p:pic>
        <p:nvPicPr>
          <p:cNvPr id="600" name="Google Shape;600;p51"/>
          <p:cNvPicPr preferRelativeResize="0"/>
          <p:nvPr/>
        </p:nvPicPr>
        <p:blipFill rotWithShape="1">
          <a:blip r:embed="rId3">
            <a:alphaModFix/>
          </a:blip>
          <a:srcRect b="0" l="0" r="5863" t="0"/>
          <a:stretch/>
        </p:blipFill>
        <p:spPr>
          <a:xfrm>
            <a:off x="512550" y="3103175"/>
            <a:ext cx="2636225" cy="962025"/>
          </a:xfrm>
          <a:prstGeom prst="rect">
            <a:avLst/>
          </a:prstGeom>
          <a:noFill/>
          <a:ln>
            <a:noFill/>
          </a:ln>
        </p:spPr>
      </p:pic>
      <p:sp>
        <p:nvSpPr>
          <p:cNvPr id="601" name="Google Shape;601;p51"/>
          <p:cNvSpPr txBox="1"/>
          <p:nvPr/>
        </p:nvSpPr>
        <p:spPr>
          <a:xfrm>
            <a:off x="3210475" y="3251600"/>
            <a:ext cx="7107900" cy="8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2" name="Google Shape;602;p51"/>
          <p:cNvSpPr txBox="1"/>
          <p:nvPr/>
        </p:nvSpPr>
        <p:spPr>
          <a:xfrm>
            <a:off x="2827925" y="3204838"/>
            <a:ext cx="7107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# of times term t appears in document 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3" name="Google Shape;603;p51"/>
          <p:cNvSpPr txBox="1"/>
          <p:nvPr/>
        </p:nvSpPr>
        <p:spPr>
          <a:xfrm>
            <a:off x="3210475" y="3727563"/>
            <a:ext cx="7107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# of terms in document 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04" name="Google Shape;604;p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7900" y="5333913"/>
            <a:ext cx="4143375" cy="942975"/>
          </a:xfrm>
          <a:prstGeom prst="rect">
            <a:avLst/>
          </a:prstGeom>
          <a:noFill/>
          <a:ln>
            <a:noFill/>
          </a:ln>
        </p:spPr>
      </p:pic>
      <p:sp>
        <p:nvSpPr>
          <p:cNvPr id="605" name="Google Shape;605;p51"/>
          <p:cNvSpPr txBox="1"/>
          <p:nvPr/>
        </p:nvSpPr>
        <p:spPr>
          <a:xfrm>
            <a:off x="3671375" y="5391213"/>
            <a:ext cx="7107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# of documents in the corpus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6" name="Google Shape;606;p51"/>
          <p:cNvSpPr txBox="1"/>
          <p:nvPr/>
        </p:nvSpPr>
        <p:spPr>
          <a:xfrm>
            <a:off x="4551825" y="5876688"/>
            <a:ext cx="7107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# of documents in the corpus containing term 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607" name="Google Shape;607;p51"/>
          <p:cNvGraphicFramePr/>
          <p:nvPr/>
        </p:nvGraphicFramePr>
        <p:xfrm>
          <a:off x="17425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{E2A70BE9-4923-4DBF-B1AD-9856350866EA}</a:tableStyleId>
              </a:tblPr>
              <a:tblGrid>
                <a:gridCol w="1480425"/>
                <a:gridCol w="1608000"/>
                <a:gridCol w="1352825"/>
                <a:gridCol w="1480425"/>
                <a:gridCol w="1480425"/>
                <a:gridCol w="1480425"/>
                <a:gridCol w="1480425"/>
                <a:gridCol w="1480425"/>
              </a:tblGrid>
              <a:tr h="414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/>
                        <a:t>Terminology</a:t>
                      </a:r>
                      <a:endParaRPr sz="10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Connections to other research areas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Common NLP problems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Pre-processing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Naïve methods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-US" sz="900" u="none" cap="none" strike="noStrike"/>
                        <a:t>Sparse Representations</a:t>
                      </a:r>
                      <a:endParaRPr b="1"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Dense Representations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Sub-word representations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52"/>
          <p:cNvSpPr txBox="1"/>
          <p:nvPr>
            <p:ph idx="4294967295"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/>
              <a:t>Language Representation: Idea n.2.9</a:t>
            </a:r>
            <a:endParaRPr/>
          </a:p>
        </p:txBody>
      </p:sp>
      <p:sp>
        <p:nvSpPr>
          <p:cNvPr id="613" name="Google Shape;613;p52"/>
          <p:cNvSpPr txBox="1"/>
          <p:nvPr>
            <p:ph idx="4294967295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457188" lvl="0" marL="609584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/>
              <a:t>Let's </a:t>
            </a:r>
            <a:r>
              <a:rPr b="1" lang="en-US">
                <a:solidFill>
                  <a:srgbClr val="00B050"/>
                </a:solidFill>
              </a:rPr>
              <a:t>emphasize the importance of each word</a:t>
            </a:r>
            <a:r>
              <a:rPr lang="en-US"/>
              <a:t> in the sentence</a:t>
            </a:r>
            <a:endParaRPr/>
          </a:p>
          <a:p>
            <a:pPr indent="-457188" lvl="0" marL="609584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/>
              <a:t>Put “</a:t>
            </a:r>
            <a:r>
              <a:rPr b="1" lang="en-US"/>
              <a:t>tf-idf</a:t>
            </a:r>
            <a:r>
              <a:rPr lang="en-US"/>
              <a:t>” for places in vocabulary-sized vector, for words present in sentence and “</a:t>
            </a:r>
            <a:r>
              <a:rPr b="1" lang="en-US"/>
              <a:t>0</a:t>
            </a:r>
            <a:r>
              <a:rPr lang="en-US"/>
              <a:t>” everywhere else.</a:t>
            </a:r>
            <a:endParaRPr/>
          </a:p>
        </p:txBody>
      </p:sp>
      <p:sp>
        <p:nvSpPr>
          <p:cNvPr id="614" name="Google Shape;614;p52"/>
          <p:cNvSpPr txBox="1"/>
          <p:nvPr/>
        </p:nvSpPr>
        <p:spPr>
          <a:xfrm>
            <a:off x="415600" y="4250300"/>
            <a:ext cx="43680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Doc 1: I love dogs.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Doc 2: I hate dogs and knitting.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Doc 3: Knitting is my hobby and my passion.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5" name="Google Shape;615;p52"/>
          <p:cNvSpPr txBox="1"/>
          <p:nvPr>
            <p:ph idx="12" type="sldNum"/>
          </p:nvPr>
        </p:nvSpPr>
        <p:spPr>
          <a:xfrm>
            <a:off x="10415352" y="6217625"/>
            <a:ext cx="16128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154</a:t>
            </a:r>
            <a:endParaRPr/>
          </a:p>
        </p:txBody>
      </p:sp>
      <p:pic>
        <p:nvPicPr>
          <p:cNvPr id="616" name="Google Shape;616;p52"/>
          <p:cNvPicPr preferRelativeResize="0"/>
          <p:nvPr/>
        </p:nvPicPr>
        <p:blipFill rotWithShape="1">
          <a:blip r:embed="rId3">
            <a:alphaModFix/>
          </a:blip>
          <a:srcRect b="0" l="0" r="5863" t="0"/>
          <a:stretch/>
        </p:blipFill>
        <p:spPr>
          <a:xfrm>
            <a:off x="512550" y="3103175"/>
            <a:ext cx="2636225" cy="962025"/>
          </a:xfrm>
          <a:prstGeom prst="rect">
            <a:avLst/>
          </a:prstGeom>
          <a:noFill/>
          <a:ln>
            <a:noFill/>
          </a:ln>
        </p:spPr>
      </p:pic>
      <p:sp>
        <p:nvSpPr>
          <p:cNvPr id="617" name="Google Shape;617;p52"/>
          <p:cNvSpPr txBox="1"/>
          <p:nvPr/>
        </p:nvSpPr>
        <p:spPr>
          <a:xfrm>
            <a:off x="3210475" y="3251600"/>
            <a:ext cx="7107900" cy="8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8" name="Google Shape;618;p52"/>
          <p:cNvSpPr txBox="1"/>
          <p:nvPr/>
        </p:nvSpPr>
        <p:spPr>
          <a:xfrm>
            <a:off x="2827925" y="3204838"/>
            <a:ext cx="7107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# of times term t appears in document 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9" name="Google Shape;619;p52"/>
          <p:cNvSpPr txBox="1"/>
          <p:nvPr/>
        </p:nvSpPr>
        <p:spPr>
          <a:xfrm>
            <a:off x="3210475" y="3727563"/>
            <a:ext cx="7107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# of terms in document 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20" name="Google Shape;620;p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7900" y="5333913"/>
            <a:ext cx="4143375" cy="942975"/>
          </a:xfrm>
          <a:prstGeom prst="rect">
            <a:avLst/>
          </a:prstGeom>
          <a:noFill/>
          <a:ln>
            <a:noFill/>
          </a:ln>
        </p:spPr>
      </p:pic>
      <p:sp>
        <p:nvSpPr>
          <p:cNvPr id="621" name="Google Shape;621;p52"/>
          <p:cNvSpPr txBox="1"/>
          <p:nvPr/>
        </p:nvSpPr>
        <p:spPr>
          <a:xfrm>
            <a:off x="3671375" y="5391213"/>
            <a:ext cx="7107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# of documents in the corpus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2" name="Google Shape;622;p52"/>
          <p:cNvSpPr txBox="1"/>
          <p:nvPr/>
        </p:nvSpPr>
        <p:spPr>
          <a:xfrm>
            <a:off x="4551825" y="5876688"/>
            <a:ext cx="7107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# of documents in the corpus containing term 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23" name="Google Shape;623;p52"/>
          <p:cNvCxnSpPr/>
          <p:nvPr/>
        </p:nvCxnSpPr>
        <p:spPr>
          <a:xfrm flipH="1" rot="10800000">
            <a:off x="6517625" y="3584700"/>
            <a:ext cx="1209300" cy="61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624" name="Google Shape;624;p52"/>
          <p:cNvSpPr txBox="1"/>
          <p:nvPr/>
        </p:nvSpPr>
        <p:spPr>
          <a:xfrm>
            <a:off x="7813325" y="3288625"/>
            <a:ext cx="3256200" cy="708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How </a:t>
            </a:r>
            <a:r>
              <a:rPr b="1" i="0" lang="en-US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important</a:t>
            </a:r>
            <a:r>
              <a:rPr b="0" i="0" lang="en-US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is the term in the document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5" name="Google Shape;625;p52"/>
          <p:cNvSpPr txBox="1"/>
          <p:nvPr/>
        </p:nvSpPr>
        <p:spPr>
          <a:xfrm>
            <a:off x="7813325" y="5007800"/>
            <a:ext cx="3256200" cy="969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How </a:t>
            </a:r>
            <a:r>
              <a:rPr b="1" i="0" lang="en-US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unique/important</a:t>
            </a:r>
            <a:r>
              <a:rPr b="0" i="0" lang="en-US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is the term in overall. Frequent terms are probably not important.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26" name="Google Shape;626;p52"/>
          <p:cNvCxnSpPr/>
          <p:nvPr/>
        </p:nvCxnSpPr>
        <p:spPr>
          <a:xfrm flipH="1" rot="10800000">
            <a:off x="6620675" y="5453025"/>
            <a:ext cx="1209300" cy="61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graphicFrame>
        <p:nvGraphicFramePr>
          <p:cNvPr id="627" name="Google Shape;627;p52"/>
          <p:cNvGraphicFramePr/>
          <p:nvPr/>
        </p:nvGraphicFramePr>
        <p:xfrm>
          <a:off x="17425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{E2A70BE9-4923-4DBF-B1AD-9856350866EA}</a:tableStyleId>
              </a:tblPr>
              <a:tblGrid>
                <a:gridCol w="1480425"/>
                <a:gridCol w="1608000"/>
                <a:gridCol w="1352825"/>
                <a:gridCol w="1480425"/>
                <a:gridCol w="1480425"/>
                <a:gridCol w="1480425"/>
                <a:gridCol w="1480425"/>
                <a:gridCol w="1480425"/>
              </a:tblGrid>
              <a:tr h="414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/>
                        <a:t>Terminology</a:t>
                      </a:r>
                      <a:endParaRPr sz="10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Connections to other research areas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Common NLP problems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Pre-processing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Naïve methods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-US" sz="900" u="none" cap="none" strike="noStrike"/>
                        <a:t>Sparse Representations</a:t>
                      </a:r>
                      <a:endParaRPr b="1"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Dense Representations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Sub-word representations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53"/>
          <p:cNvSpPr txBox="1"/>
          <p:nvPr>
            <p:ph idx="4294967295"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/>
              <a:t>Language Representation: Idea n.2.9</a:t>
            </a:r>
            <a:endParaRPr/>
          </a:p>
        </p:txBody>
      </p:sp>
      <p:sp>
        <p:nvSpPr>
          <p:cNvPr id="633" name="Google Shape;633;p53"/>
          <p:cNvSpPr txBox="1"/>
          <p:nvPr>
            <p:ph idx="4294967295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457188" lvl="0" marL="609584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/>
              <a:t>Let's </a:t>
            </a:r>
            <a:r>
              <a:rPr b="1" lang="en-US">
                <a:solidFill>
                  <a:srgbClr val="00B050"/>
                </a:solidFill>
              </a:rPr>
              <a:t>emphasize the importance of each word</a:t>
            </a:r>
            <a:r>
              <a:rPr lang="en-US"/>
              <a:t> in the sentence</a:t>
            </a:r>
            <a:endParaRPr/>
          </a:p>
          <a:p>
            <a:pPr indent="-457188" lvl="0" marL="609584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/>
              <a:t>Put “</a:t>
            </a:r>
            <a:r>
              <a:rPr b="1" lang="en-US"/>
              <a:t>tf-idf</a:t>
            </a:r>
            <a:r>
              <a:rPr lang="en-US"/>
              <a:t>” for places in vocabulary-sized vector, for words present in sentence and “</a:t>
            </a:r>
            <a:r>
              <a:rPr b="1" lang="en-US"/>
              <a:t>0</a:t>
            </a:r>
            <a:r>
              <a:rPr lang="en-US"/>
              <a:t>” everywhere else.</a:t>
            </a:r>
            <a:endParaRPr/>
          </a:p>
        </p:txBody>
      </p:sp>
      <p:sp>
        <p:nvSpPr>
          <p:cNvPr id="634" name="Google Shape;634;p53"/>
          <p:cNvSpPr txBox="1"/>
          <p:nvPr/>
        </p:nvSpPr>
        <p:spPr>
          <a:xfrm>
            <a:off x="415600" y="4250300"/>
            <a:ext cx="43680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Doc 1: I love dogs.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Doc 2: I hate dogs and knitting.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Doc 3: Knitting is my hobby and my passion.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5" name="Google Shape;635;p53"/>
          <p:cNvSpPr txBox="1"/>
          <p:nvPr>
            <p:ph idx="12" type="sldNum"/>
          </p:nvPr>
        </p:nvSpPr>
        <p:spPr>
          <a:xfrm>
            <a:off x="10415352" y="6217625"/>
            <a:ext cx="16128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154</a:t>
            </a:r>
            <a:endParaRPr/>
          </a:p>
        </p:txBody>
      </p:sp>
      <p:pic>
        <p:nvPicPr>
          <p:cNvPr id="636" name="Google Shape;636;p53"/>
          <p:cNvPicPr preferRelativeResize="0"/>
          <p:nvPr/>
        </p:nvPicPr>
        <p:blipFill rotWithShape="1">
          <a:blip r:embed="rId3">
            <a:alphaModFix/>
          </a:blip>
          <a:srcRect b="0" l="0" r="5863" t="0"/>
          <a:stretch/>
        </p:blipFill>
        <p:spPr>
          <a:xfrm>
            <a:off x="512550" y="3103175"/>
            <a:ext cx="2636225" cy="962025"/>
          </a:xfrm>
          <a:prstGeom prst="rect">
            <a:avLst/>
          </a:prstGeom>
          <a:noFill/>
          <a:ln>
            <a:noFill/>
          </a:ln>
        </p:spPr>
      </p:pic>
      <p:sp>
        <p:nvSpPr>
          <p:cNvPr id="637" name="Google Shape;637;p53"/>
          <p:cNvSpPr txBox="1"/>
          <p:nvPr/>
        </p:nvSpPr>
        <p:spPr>
          <a:xfrm>
            <a:off x="3210475" y="3251600"/>
            <a:ext cx="7107900" cy="8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8" name="Google Shape;638;p53"/>
          <p:cNvSpPr txBox="1"/>
          <p:nvPr/>
        </p:nvSpPr>
        <p:spPr>
          <a:xfrm>
            <a:off x="2827925" y="3204838"/>
            <a:ext cx="7107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# of times term t appears in document 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9" name="Google Shape;639;p53"/>
          <p:cNvSpPr txBox="1"/>
          <p:nvPr/>
        </p:nvSpPr>
        <p:spPr>
          <a:xfrm>
            <a:off x="3210475" y="3727563"/>
            <a:ext cx="7107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# of terms in document 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40" name="Google Shape;640;p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7900" y="5333913"/>
            <a:ext cx="4143375" cy="942975"/>
          </a:xfrm>
          <a:prstGeom prst="rect">
            <a:avLst/>
          </a:prstGeom>
          <a:noFill/>
          <a:ln>
            <a:noFill/>
          </a:ln>
        </p:spPr>
      </p:pic>
      <p:sp>
        <p:nvSpPr>
          <p:cNvPr id="641" name="Google Shape;641;p53"/>
          <p:cNvSpPr txBox="1"/>
          <p:nvPr/>
        </p:nvSpPr>
        <p:spPr>
          <a:xfrm>
            <a:off x="3671375" y="5391213"/>
            <a:ext cx="7107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# of documents in the corpus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2" name="Google Shape;642;p53"/>
          <p:cNvSpPr txBox="1"/>
          <p:nvPr/>
        </p:nvSpPr>
        <p:spPr>
          <a:xfrm>
            <a:off x="4551825" y="5876688"/>
            <a:ext cx="7107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# of documents in the corpus containing term 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43" name="Google Shape;643;p53"/>
          <p:cNvCxnSpPr/>
          <p:nvPr/>
        </p:nvCxnSpPr>
        <p:spPr>
          <a:xfrm flipH="1" rot="10800000">
            <a:off x="6517625" y="3584700"/>
            <a:ext cx="1209300" cy="61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644" name="Google Shape;644;p53"/>
          <p:cNvSpPr txBox="1"/>
          <p:nvPr/>
        </p:nvSpPr>
        <p:spPr>
          <a:xfrm>
            <a:off x="7813325" y="3288625"/>
            <a:ext cx="3256200" cy="708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How </a:t>
            </a:r>
            <a:r>
              <a:rPr b="1" i="0" lang="en-US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important</a:t>
            </a:r>
            <a:r>
              <a:rPr b="0" i="0" lang="en-US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is the term in the document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5" name="Google Shape;645;p53"/>
          <p:cNvSpPr txBox="1"/>
          <p:nvPr/>
        </p:nvSpPr>
        <p:spPr>
          <a:xfrm>
            <a:off x="7813325" y="5007800"/>
            <a:ext cx="3256200" cy="969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How </a:t>
            </a:r>
            <a:r>
              <a:rPr b="1" i="0" lang="en-US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unique/important</a:t>
            </a:r>
            <a:r>
              <a:rPr b="0" i="0" lang="en-US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is the term in overall. Frequent terms are probably not important.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46" name="Google Shape;646;p53"/>
          <p:cNvCxnSpPr/>
          <p:nvPr/>
        </p:nvCxnSpPr>
        <p:spPr>
          <a:xfrm flipH="1" rot="10800000">
            <a:off x="6620675" y="5453025"/>
            <a:ext cx="1209300" cy="61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647" name="Google Shape;647;p53"/>
          <p:cNvSpPr txBox="1"/>
          <p:nvPr/>
        </p:nvSpPr>
        <p:spPr>
          <a:xfrm>
            <a:off x="4671275" y="4213775"/>
            <a:ext cx="71079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TF-IDF (t,d) = TF(t,d) * IDF(t,d)</a:t>
            </a:r>
            <a:endParaRPr b="1" i="0" sz="20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1" lang="en-US" sz="1400" u="sng" cap="none" strike="noStrike">
                <a:solidFill>
                  <a:srgbClr val="85888D"/>
                </a:solidFill>
                <a:latin typeface="Arial"/>
                <a:ea typeface="Arial"/>
                <a:cs typeface="Arial"/>
                <a:sym typeface="Arial"/>
              </a:rPr>
              <a:t>There are many variants of TF-IDF. This is just simple one...</a:t>
            </a:r>
            <a:endParaRPr b="0" i="1" sz="1400" u="sng" cap="none" strike="noStrike">
              <a:solidFill>
                <a:srgbClr val="85888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648" name="Google Shape;648;p53"/>
          <p:cNvGraphicFramePr/>
          <p:nvPr/>
        </p:nvGraphicFramePr>
        <p:xfrm>
          <a:off x="17425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{E2A70BE9-4923-4DBF-B1AD-9856350866EA}</a:tableStyleId>
              </a:tblPr>
              <a:tblGrid>
                <a:gridCol w="1480425"/>
                <a:gridCol w="1608000"/>
                <a:gridCol w="1352825"/>
                <a:gridCol w="1480425"/>
                <a:gridCol w="1480425"/>
                <a:gridCol w="1480425"/>
                <a:gridCol w="1480425"/>
                <a:gridCol w="1480425"/>
              </a:tblGrid>
              <a:tr h="414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/>
                        <a:t>Terminology</a:t>
                      </a:r>
                      <a:endParaRPr sz="10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Connections to other research areas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Common NLP problems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Pre-processing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Naïve methods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-US" sz="900" u="none" cap="none" strike="noStrike"/>
                        <a:t>Sparse Representations</a:t>
                      </a:r>
                      <a:endParaRPr b="1"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Dense Representations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Sub-word representations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54"/>
          <p:cNvSpPr txBox="1"/>
          <p:nvPr>
            <p:ph idx="4294967295"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/>
              <a:t>Language Representation: Idea n.2.9</a:t>
            </a:r>
            <a:endParaRPr/>
          </a:p>
        </p:txBody>
      </p:sp>
      <p:sp>
        <p:nvSpPr>
          <p:cNvPr id="654" name="Google Shape;654;p54"/>
          <p:cNvSpPr txBox="1"/>
          <p:nvPr>
            <p:ph idx="4294967295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457188" lvl="0" marL="609584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/>
              <a:t>Let's </a:t>
            </a:r>
            <a:r>
              <a:rPr b="1" lang="en-US">
                <a:solidFill>
                  <a:srgbClr val="00B050"/>
                </a:solidFill>
              </a:rPr>
              <a:t>emphasize the importance of each word</a:t>
            </a:r>
            <a:r>
              <a:rPr lang="en-US"/>
              <a:t> in the sentence</a:t>
            </a:r>
            <a:endParaRPr/>
          </a:p>
          <a:p>
            <a:pPr indent="-457188" lvl="0" marL="609584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/>
              <a:t>Put “</a:t>
            </a:r>
            <a:r>
              <a:rPr b="1" lang="en-US"/>
              <a:t>tf-idf</a:t>
            </a:r>
            <a:r>
              <a:rPr lang="en-US"/>
              <a:t>” for places in vocabulary-sized vector, for words present in sentence and “</a:t>
            </a:r>
            <a:r>
              <a:rPr b="1" lang="en-US"/>
              <a:t>0</a:t>
            </a:r>
            <a:r>
              <a:rPr lang="en-US"/>
              <a:t>” everywhere else.</a:t>
            </a:r>
            <a:endParaRPr/>
          </a:p>
        </p:txBody>
      </p:sp>
      <p:sp>
        <p:nvSpPr>
          <p:cNvPr id="655" name="Google Shape;655;p54"/>
          <p:cNvSpPr txBox="1"/>
          <p:nvPr/>
        </p:nvSpPr>
        <p:spPr>
          <a:xfrm>
            <a:off x="4783525" y="5881900"/>
            <a:ext cx="10030800" cy="335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</a:pPr>
            <a:r>
              <a:rPr b="0" i="0" lang="en-US" sz="133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source: </a:t>
            </a:r>
            <a:r>
              <a:rPr b="0" i="0" lang="en-US" sz="1333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http://datameetsmedia.com/bag-of-words-tf-idf-explained/</a:t>
            </a:r>
            <a:endParaRPr b="0" i="0" sz="1333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</a:pPr>
            <a:r>
              <a:t/>
            </a:r>
            <a:endParaRPr b="0" i="0" sz="1333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</a:pPr>
            <a:r>
              <a:t/>
            </a:r>
            <a:endParaRPr b="0" i="0" sz="1333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6" name="Google Shape;656;p54"/>
          <p:cNvSpPr txBox="1"/>
          <p:nvPr/>
        </p:nvSpPr>
        <p:spPr>
          <a:xfrm>
            <a:off x="415600" y="4250300"/>
            <a:ext cx="43680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Doc 1: I love dogs.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Doc 2: I hate dogs and knitting.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Doc 3: Knitting is my hobby and my passion.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57" name="Google Shape;657;p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55024" y="4008100"/>
            <a:ext cx="6718577" cy="1587800"/>
          </a:xfrm>
          <a:prstGeom prst="rect">
            <a:avLst/>
          </a:prstGeom>
          <a:noFill/>
          <a:ln>
            <a:noFill/>
          </a:ln>
        </p:spPr>
      </p:pic>
      <p:sp>
        <p:nvSpPr>
          <p:cNvPr id="658" name="Google Shape;658;p54"/>
          <p:cNvSpPr txBox="1"/>
          <p:nvPr>
            <p:ph idx="12" type="sldNum"/>
          </p:nvPr>
        </p:nvSpPr>
        <p:spPr>
          <a:xfrm>
            <a:off x="10415352" y="6217625"/>
            <a:ext cx="16128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154</a:t>
            </a:r>
            <a:endParaRPr/>
          </a:p>
        </p:txBody>
      </p:sp>
      <p:graphicFrame>
        <p:nvGraphicFramePr>
          <p:cNvPr id="659" name="Google Shape;659;p54"/>
          <p:cNvGraphicFramePr/>
          <p:nvPr/>
        </p:nvGraphicFramePr>
        <p:xfrm>
          <a:off x="17425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{E2A70BE9-4923-4DBF-B1AD-9856350866EA}</a:tableStyleId>
              </a:tblPr>
              <a:tblGrid>
                <a:gridCol w="1480425"/>
                <a:gridCol w="1608000"/>
                <a:gridCol w="1352825"/>
                <a:gridCol w="1480425"/>
                <a:gridCol w="1480425"/>
                <a:gridCol w="1480425"/>
                <a:gridCol w="1480425"/>
                <a:gridCol w="1480425"/>
              </a:tblGrid>
              <a:tr h="414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/>
                        <a:t>Terminology</a:t>
                      </a:r>
                      <a:endParaRPr sz="10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Connections to other research areas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Common NLP problems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Pre-processing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Naïve methods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-US" sz="900" u="none" cap="none" strike="noStrike"/>
                        <a:t>Sparse Representations</a:t>
                      </a:r>
                      <a:endParaRPr b="1"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Dense Representations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Sub-word representations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4" name="Google Shape;664;p55"/>
          <p:cNvPicPr preferRelativeResize="0"/>
          <p:nvPr/>
        </p:nvPicPr>
        <p:blipFill rotWithShape="1">
          <a:blip r:embed="rId3">
            <a:alphaModFix/>
          </a:blip>
          <a:srcRect b="9247" l="0" r="29268" t="0"/>
          <a:stretch/>
        </p:blipFill>
        <p:spPr>
          <a:xfrm>
            <a:off x="4941926" y="2773201"/>
            <a:ext cx="5086601" cy="3382649"/>
          </a:xfrm>
          <a:prstGeom prst="rect">
            <a:avLst/>
          </a:prstGeom>
          <a:noFill/>
          <a:ln>
            <a:noFill/>
          </a:ln>
        </p:spPr>
      </p:pic>
      <p:sp>
        <p:nvSpPr>
          <p:cNvPr id="665" name="Google Shape;665;p55"/>
          <p:cNvSpPr txBox="1"/>
          <p:nvPr>
            <p:ph idx="4294967295"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rPr lang="en-US"/>
              <a:t>Language Representation: Idea n.3</a:t>
            </a:r>
            <a:endParaRPr/>
          </a:p>
        </p:txBody>
      </p:sp>
      <p:sp>
        <p:nvSpPr>
          <p:cNvPr id="666" name="Google Shape;666;p55"/>
          <p:cNvSpPr txBox="1"/>
          <p:nvPr>
            <p:ph idx="4294967295" type="body"/>
          </p:nvPr>
        </p:nvSpPr>
        <p:spPr>
          <a:xfrm>
            <a:off x="415600" y="1536633"/>
            <a:ext cx="11360700" cy="9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457188" lvl="0" marL="609585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i="1" lang="en-US"/>
              <a:t>“a word is characterized by the company it keeps“</a:t>
            </a:r>
            <a:r>
              <a:rPr b="1" i="1" lang="en-US"/>
              <a:t> </a:t>
            </a:r>
            <a:r>
              <a:rPr lang="en-US"/>
              <a:t>(Harris, 1954)</a:t>
            </a:r>
            <a:endParaRPr/>
          </a:p>
          <a:p>
            <a:pPr indent="-457188" lvl="0" marL="609585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/>
              <a:t>Let’s construct co-occurrence matrix, represent each word by co-occurrence counts</a:t>
            </a:r>
            <a:endParaRPr/>
          </a:p>
        </p:txBody>
      </p:sp>
      <p:sp>
        <p:nvSpPr>
          <p:cNvPr id="667" name="Google Shape;667;p55"/>
          <p:cNvSpPr txBox="1"/>
          <p:nvPr/>
        </p:nvSpPr>
        <p:spPr>
          <a:xfrm>
            <a:off x="1800633" y="6271000"/>
            <a:ext cx="9227200" cy="421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67"/>
              <a:buFont typeface="Arial"/>
              <a:buNone/>
            </a:pPr>
            <a:r>
              <a:rPr b="0" i="0" lang="en-US" sz="106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source: </a:t>
            </a:r>
            <a:r>
              <a:rPr b="0" i="0" lang="en-US" sz="1067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https://math.stackexchange.com/questions/3026590/similarity-using-euclidean-distance-cosine-similarity-given-co-occurrence-matri</a:t>
            </a:r>
            <a:endParaRPr b="0" i="0" sz="106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67"/>
              <a:buFont typeface="Arial"/>
              <a:buNone/>
            </a:pPr>
            <a:r>
              <a:t/>
            </a:r>
            <a:endParaRPr b="0" i="0" sz="106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8" name="Google Shape;668;p55"/>
          <p:cNvSpPr txBox="1"/>
          <p:nvPr>
            <p:ph idx="12" type="sldNum"/>
          </p:nvPr>
        </p:nvSpPr>
        <p:spPr>
          <a:xfrm>
            <a:off x="10415352" y="6217625"/>
            <a:ext cx="16128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154</a:t>
            </a:r>
            <a:endParaRPr/>
          </a:p>
        </p:txBody>
      </p:sp>
      <p:sp>
        <p:nvSpPr>
          <p:cNvPr id="669" name="Google Shape;669;p55"/>
          <p:cNvSpPr txBox="1"/>
          <p:nvPr/>
        </p:nvSpPr>
        <p:spPr>
          <a:xfrm>
            <a:off x="841175" y="3720525"/>
            <a:ext cx="3146700" cy="20319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dog jumps with knife into the boat. He hits the cup with a knife and drops down the berry. The car just laughs at him in an evil way.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670" name="Google Shape;670;p55"/>
          <p:cNvGraphicFramePr/>
          <p:nvPr/>
        </p:nvGraphicFramePr>
        <p:xfrm>
          <a:off x="17425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{E2A70BE9-4923-4DBF-B1AD-9856350866EA}</a:tableStyleId>
              </a:tblPr>
              <a:tblGrid>
                <a:gridCol w="1480425"/>
                <a:gridCol w="1608000"/>
                <a:gridCol w="1352825"/>
                <a:gridCol w="1480425"/>
                <a:gridCol w="1480425"/>
                <a:gridCol w="1480425"/>
                <a:gridCol w="1480425"/>
                <a:gridCol w="1480425"/>
              </a:tblGrid>
              <a:tr h="414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/>
                        <a:t>Terminology</a:t>
                      </a:r>
                      <a:endParaRPr sz="10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Connections to other research areas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Common NLP problems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Pre-processing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Naïve methods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-US" sz="900" u="none" cap="none" strike="noStrike"/>
                        <a:t>Sparse Representations</a:t>
                      </a:r>
                      <a:endParaRPr b="1"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Dense Representations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Sub-word representations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5" name="Google Shape;675;p56"/>
          <p:cNvPicPr preferRelativeResize="0"/>
          <p:nvPr/>
        </p:nvPicPr>
        <p:blipFill rotWithShape="1">
          <a:blip r:embed="rId3">
            <a:alphaModFix/>
          </a:blip>
          <a:srcRect b="9247" l="0" r="29268" t="0"/>
          <a:stretch/>
        </p:blipFill>
        <p:spPr>
          <a:xfrm>
            <a:off x="4941926" y="2773201"/>
            <a:ext cx="5086601" cy="3382649"/>
          </a:xfrm>
          <a:prstGeom prst="rect">
            <a:avLst/>
          </a:prstGeom>
          <a:noFill/>
          <a:ln>
            <a:noFill/>
          </a:ln>
        </p:spPr>
      </p:pic>
      <p:sp>
        <p:nvSpPr>
          <p:cNvPr id="676" name="Google Shape;676;p56"/>
          <p:cNvSpPr txBox="1"/>
          <p:nvPr>
            <p:ph idx="4294967295"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rPr lang="en-US"/>
              <a:t>Language Representation: Idea n.3</a:t>
            </a:r>
            <a:endParaRPr/>
          </a:p>
        </p:txBody>
      </p:sp>
      <p:sp>
        <p:nvSpPr>
          <p:cNvPr id="677" name="Google Shape;677;p56"/>
          <p:cNvSpPr txBox="1"/>
          <p:nvPr>
            <p:ph idx="4294967295" type="body"/>
          </p:nvPr>
        </p:nvSpPr>
        <p:spPr>
          <a:xfrm>
            <a:off x="415600" y="1536633"/>
            <a:ext cx="11360700" cy="9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457188" lvl="0" marL="609584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i="1" lang="en-US"/>
              <a:t>“a word is characterized by the company it keeps“</a:t>
            </a:r>
            <a:r>
              <a:rPr b="1" i="1" lang="en-US"/>
              <a:t> </a:t>
            </a:r>
            <a:r>
              <a:rPr lang="en-US"/>
              <a:t>(Harris, 1954)</a:t>
            </a:r>
            <a:endParaRPr/>
          </a:p>
          <a:p>
            <a:pPr indent="-457188" lvl="0" marL="609584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/>
              <a:t>Let’s construct co-occurrence matrix, represent each word by co-occurrence counts</a:t>
            </a:r>
            <a:endParaRPr/>
          </a:p>
        </p:txBody>
      </p:sp>
      <p:sp>
        <p:nvSpPr>
          <p:cNvPr id="678" name="Google Shape;678;p56"/>
          <p:cNvSpPr txBox="1"/>
          <p:nvPr/>
        </p:nvSpPr>
        <p:spPr>
          <a:xfrm>
            <a:off x="1800633" y="6271000"/>
            <a:ext cx="9227100" cy="421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67"/>
              <a:buFont typeface="Arial"/>
              <a:buNone/>
            </a:pPr>
            <a:r>
              <a:rPr b="0" i="0" lang="en-US" sz="106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source: </a:t>
            </a:r>
            <a:r>
              <a:rPr b="0" i="0" lang="en-US" sz="1067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https://math.stackexchange.com/questions/3026590/similarity-using-euclidean-distance-cosine-similarity-given-co-occurrence-matri</a:t>
            </a:r>
            <a:endParaRPr b="0" i="0" sz="106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67"/>
              <a:buFont typeface="Arial"/>
              <a:buNone/>
            </a:pPr>
            <a:r>
              <a:t/>
            </a:r>
            <a:endParaRPr b="0" i="0" sz="106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9" name="Google Shape;679;p56"/>
          <p:cNvSpPr txBox="1"/>
          <p:nvPr>
            <p:ph idx="12" type="sldNum"/>
          </p:nvPr>
        </p:nvSpPr>
        <p:spPr>
          <a:xfrm>
            <a:off x="10415352" y="6217625"/>
            <a:ext cx="16128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154</a:t>
            </a:r>
            <a:endParaRPr/>
          </a:p>
        </p:txBody>
      </p:sp>
      <p:sp>
        <p:nvSpPr>
          <p:cNvPr id="680" name="Google Shape;680;p56"/>
          <p:cNvSpPr txBox="1"/>
          <p:nvPr/>
        </p:nvSpPr>
        <p:spPr>
          <a:xfrm>
            <a:off x="841175" y="3720525"/>
            <a:ext cx="3146700" cy="20319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dog jumps with knife into </a:t>
            </a: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boat. He hits the cup with a knife and drops down the berry. The car just laughs at him in an evil way.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681" name="Google Shape;681;p56"/>
          <p:cNvGraphicFramePr/>
          <p:nvPr/>
        </p:nvGraphicFramePr>
        <p:xfrm>
          <a:off x="17425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{E2A70BE9-4923-4DBF-B1AD-9856350866EA}</a:tableStyleId>
              </a:tblPr>
              <a:tblGrid>
                <a:gridCol w="1480425"/>
                <a:gridCol w="1608000"/>
                <a:gridCol w="1352825"/>
                <a:gridCol w="1480425"/>
                <a:gridCol w="1480425"/>
                <a:gridCol w="1480425"/>
                <a:gridCol w="1480425"/>
                <a:gridCol w="1480425"/>
              </a:tblGrid>
              <a:tr h="414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/>
                        <a:t>Terminology</a:t>
                      </a:r>
                      <a:endParaRPr sz="10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Connections to other research areas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Common NLP problems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Pre-processing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Naïve methods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-US" sz="900" u="none" cap="none" strike="noStrike"/>
                        <a:t>Sparse Representations</a:t>
                      </a:r>
                      <a:endParaRPr b="1"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Dense Representations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Sub-word representations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" name="Google Shape;686;p57"/>
          <p:cNvPicPr preferRelativeResize="0"/>
          <p:nvPr/>
        </p:nvPicPr>
        <p:blipFill rotWithShape="1">
          <a:blip r:embed="rId3">
            <a:alphaModFix/>
          </a:blip>
          <a:srcRect b="9247" l="0" r="29268" t="0"/>
          <a:stretch/>
        </p:blipFill>
        <p:spPr>
          <a:xfrm>
            <a:off x="4941926" y="2773201"/>
            <a:ext cx="5086601" cy="3382649"/>
          </a:xfrm>
          <a:prstGeom prst="rect">
            <a:avLst/>
          </a:prstGeom>
          <a:noFill/>
          <a:ln>
            <a:noFill/>
          </a:ln>
        </p:spPr>
      </p:pic>
      <p:sp>
        <p:nvSpPr>
          <p:cNvPr id="687" name="Google Shape;687;p57"/>
          <p:cNvSpPr txBox="1"/>
          <p:nvPr>
            <p:ph idx="4294967295"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rPr lang="en-US"/>
              <a:t>Language Representation: Idea n.3</a:t>
            </a:r>
            <a:endParaRPr/>
          </a:p>
        </p:txBody>
      </p:sp>
      <p:sp>
        <p:nvSpPr>
          <p:cNvPr id="688" name="Google Shape;688;p57"/>
          <p:cNvSpPr txBox="1"/>
          <p:nvPr>
            <p:ph idx="4294967295" type="body"/>
          </p:nvPr>
        </p:nvSpPr>
        <p:spPr>
          <a:xfrm>
            <a:off x="415600" y="1536633"/>
            <a:ext cx="11360700" cy="9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457188" lvl="0" marL="609584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i="1" lang="en-US"/>
              <a:t>“a word is characterized by the company it keeps“</a:t>
            </a:r>
            <a:r>
              <a:rPr b="1" i="1" lang="en-US"/>
              <a:t> </a:t>
            </a:r>
            <a:r>
              <a:rPr lang="en-US"/>
              <a:t>(Harris, 1954)</a:t>
            </a:r>
            <a:endParaRPr/>
          </a:p>
          <a:p>
            <a:pPr indent="-457188" lvl="0" marL="609584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/>
              <a:t>Let’s construct co-occurrence matrix, represent each word by co-occurrence counts</a:t>
            </a:r>
            <a:endParaRPr/>
          </a:p>
        </p:txBody>
      </p:sp>
      <p:sp>
        <p:nvSpPr>
          <p:cNvPr id="689" name="Google Shape;689;p57"/>
          <p:cNvSpPr txBox="1"/>
          <p:nvPr/>
        </p:nvSpPr>
        <p:spPr>
          <a:xfrm>
            <a:off x="1800633" y="6271000"/>
            <a:ext cx="9227100" cy="421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67"/>
              <a:buFont typeface="Arial"/>
              <a:buNone/>
            </a:pPr>
            <a:r>
              <a:rPr b="0" i="0" lang="en-US" sz="106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source: </a:t>
            </a:r>
            <a:r>
              <a:rPr b="0" i="0" lang="en-US" sz="1067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https://math.stackexchange.com/questions/3026590/similarity-using-euclidean-distance-cosine-similarity-given-co-occurrence-matri</a:t>
            </a:r>
            <a:endParaRPr b="0" i="0" sz="106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67"/>
              <a:buFont typeface="Arial"/>
              <a:buNone/>
            </a:pPr>
            <a:r>
              <a:t/>
            </a:r>
            <a:endParaRPr b="0" i="0" sz="106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0" name="Google Shape;690;p57"/>
          <p:cNvSpPr txBox="1"/>
          <p:nvPr>
            <p:ph idx="12" type="sldNum"/>
          </p:nvPr>
        </p:nvSpPr>
        <p:spPr>
          <a:xfrm>
            <a:off x="10415352" y="6217625"/>
            <a:ext cx="16128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154</a:t>
            </a:r>
            <a:endParaRPr/>
          </a:p>
        </p:txBody>
      </p:sp>
      <p:sp>
        <p:nvSpPr>
          <p:cNvPr id="691" name="Google Shape;691;p57"/>
          <p:cNvSpPr txBox="1"/>
          <p:nvPr/>
        </p:nvSpPr>
        <p:spPr>
          <a:xfrm>
            <a:off x="841175" y="3720525"/>
            <a:ext cx="3146700" cy="20319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</a:t>
            </a: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dog jumps with knife into the</a:t>
            </a: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boat. He hits the cup with a knife and drops down the berry. The car just laughs at him in an evil way.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692" name="Google Shape;692;p57"/>
          <p:cNvGraphicFramePr/>
          <p:nvPr/>
        </p:nvGraphicFramePr>
        <p:xfrm>
          <a:off x="17425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{E2A70BE9-4923-4DBF-B1AD-9856350866EA}</a:tableStyleId>
              </a:tblPr>
              <a:tblGrid>
                <a:gridCol w="1480425"/>
                <a:gridCol w="1608000"/>
                <a:gridCol w="1352825"/>
                <a:gridCol w="1480425"/>
                <a:gridCol w="1480425"/>
                <a:gridCol w="1480425"/>
                <a:gridCol w="1480425"/>
                <a:gridCol w="1480425"/>
              </a:tblGrid>
              <a:tr h="414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/>
                        <a:t>Terminology</a:t>
                      </a:r>
                      <a:endParaRPr sz="10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Connections to other research areas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Common NLP problems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Pre-processing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Naïve methods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-US" sz="900" u="none" cap="none" strike="noStrike"/>
                        <a:t>Sparse Representations</a:t>
                      </a:r>
                      <a:endParaRPr b="1"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Dense Representations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Sub-word representations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7" name="Google Shape;697;p58"/>
          <p:cNvPicPr preferRelativeResize="0"/>
          <p:nvPr/>
        </p:nvPicPr>
        <p:blipFill rotWithShape="1">
          <a:blip r:embed="rId3">
            <a:alphaModFix/>
          </a:blip>
          <a:srcRect b="9247" l="0" r="29268" t="0"/>
          <a:stretch/>
        </p:blipFill>
        <p:spPr>
          <a:xfrm>
            <a:off x="4941926" y="2773201"/>
            <a:ext cx="5086601" cy="3382649"/>
          </a:xfrm>
          <a:prstGeom prst="rect">
            <a:avLst/>
          </a:prstGeom>
          <a:noFill/>
          <a:ln>
            <a:noFill/>
          </a:ln>
        </p:spPr>
      </p:pic>
      <p:sp>
        <p:nvSpPr>
          <p:cNvPr id="698" name="Google Shape;698;p58"/>
          <p:cNvSpPr txBox="1"/>
          <p:nvPr>
            <p:ph idx="4294967295"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rPr lang="en-US"/>
              <a:t>Language Representation: Idea n.3</a:t>
            </a:r>
            <a:endParaRPr/>
          </a:p>
        </p:txBody>
      </p:sp>
      <p:sp>
        <p:nvSpPr>
          <p:cNvPr id="699" name="Google Shape;699;p58"/>
          <p:cNvSpPr txBox="1"/>
          <p:nvPr>
            <p:ph idx="4294967295" type="body"/>
          </p:nvPr>
        </p:nvSpPr>
        <p:spPr>
          <a:xfrm>
            <a:off x="415600" y="1536633"/>
            <a:ext cx="11360700" cy="9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457188" lvl="0" marL="609584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i="1" lang="en-US"/>
              <a:t>“a word is characterized by the company it keeps“</a:t>
            </a:r>
            <a:r>
              <a:rPr b="1" i="1" lang="en-US"/>
              <a:t> </a:t>
            </a:r>
            <a:r>
              <a:rPr lang="en-US"/>
              <a:t>(Harris, 1954)</a:t>
            </a:r>
            <a:endParaRPr/>
          </a:p>
          <a:p>
            <a:pPr indent="-457188" lvl="0" marL="609584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/>
              <a:t>Let’s construct co-occurrence matrix, represent each word by co-occurrence counts</a:t>
            </a:r>
            <a:endParaRPr/>
          </a:p>
        </p:txBody>
      </p:sp>
      <p:sp>
        <p:nvSpPr>
          <p:cNvPr id="700" name="Google Shape;700;p58"/>
          <p:cNvSpPr txBox="1"/>
          <p:nvPr/>
        </p:nvSpPr>
        <p:spPr>
          <a:xfrm>
            <a:off x="1800633" y="6271000"/>
            <a:ext cx="9227100" cy="421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67"/>
              <a:buFont typeface="Arial"/>
              <a:buNone/>
            </a:pPr>
            <a:r>
              <a:rPr b="0" i="0" lang="en-US" sz="106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source: </a:t>
            </a:r>
            <a:r>
              <a:rPr b="0" i="0" lang="en-US" sz="1067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https://math.stackexchange.com/questions/3026590/similarity-using-euclidean-distance-cosine-similarity-given-co-occurrence-matri</a:t>
            </a:r>
            <a:endParaRPr b="0" i="0" sz="106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67"/>
              <a:buFont typeface="Arial"/>
              <a:buNone/>
            </a:pPr>
            <a:r>
              <a:t/>
            </a:r>
            <a:endParaRPr b="0" i="0" sz="106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1" name="Google Shape;701;p58"/>
          <p:cNvSpPr txBox="1"/>
          <p:nvPr>
            <p:ph idx="12" type="sldNum"/>
          </p:nvPr>
        </p:nvSpPr>
        <p:spPr>
          <a:xfrm>
            <a:off x="10415352" y="6217625"/>
            <a:ext cx="16128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154</a:t>
            </a:r>
            <a:endParaRPr/>
          </a:p>
        </p:txBody>
      </p:sp>
      <p:sp>
        <p:nvSpPr>
          <p:cNvPr id="702" name="Google Shape;702;p58"/>
          <p:cNvSpPr txBox="1"/>
          <p:nvPr/>
        </p:nvSpPr>
        <p:spPr>
          <a:xfrm>
            <a:off x="841175" y="3720525"/>
            <a:ext cx="3146700" cy="20319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dog</a:t>
            </a: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jumps with knife into the</a:t>
            </a: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boat</a:t>
            </a: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He hits the cup with a knife and drops down the berry. The car just laughs at him in an evil way.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703" name="Google Shape;703;p58"/>
          <p:cNvGraphicFramePr/>
          <p:nvPr/>
        </p:nvGraphicFramePr>
        <p:xfrm>
          <a:off x="17425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{E2A70BE9-4923-4DBF-B1AD-9856350866EA}</a:tableStyleId>
              </a:tblPr>
              <a:tblGrid>
                <a:gridCol w="1480425"/>
                <a:gridCol w="1608000"/>
                <a:gridCol w="1352825"/>
                <a:gridCol w="1480425"/>
                <a:gridCol w="1480425"/>
                <a:gridCol w="1480425"/>
                <a:gridCol w="1480425"/>
                <a:gridCol w="1480425"/>
              </a:tblGrid>
              <a:tr h="414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/>
                        <a:t>Terminology</a:t>
                      </a:r>
                      <a:endParaRPr sz="10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Connections to other research areas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Common NLP problems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Pre-processing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Naïve methods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-US" sz="900" u="none" cap="none" strike="noStrike"/>
                        <a:t>Sparse Representations</a:t>
                      </a:r>
                      <a:endParaRPr b="1"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Dense Representations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Sub-word representations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59"/>
          <p:cNvSpPr txBox="1"/>
          <p:nvPr>
            <p:ph idx="4294967295"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/>
              <a:t>Language Representation: Idea n.4</a:t>
            </a:r>
            <a:endParaRPr/>
          </a:p>
        </p:txBody>
      </p:sp>
      <p:sp>
        <p:nvSpPr>
          <p:cNvPr id="709" name="Google Shape;709;p59"/>
          <p:cNvSpPr txBox="1"/>
          <p:nvPr>
            <p:ph idx="4294967295" type="body"/>
          </p:nvPr>
        </p:nvSpPr>
        <p:spPr>
          <a:xfrm>
            <a:off x="415600" y="1536633"/>
            <a:ext cx="11360700" cy="9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457188" lvl="0" marL="609585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/>
              <a:t>Previous ideas n.2 and n.3 will work but they have serious limitations</a:t>
            </a:r>
            <a:endParaRPr/>
          </a:p>
        </p:txBody>
      </p:sp>
      <p:pic>
        <p:nvPicPr>
          <p:cNvPr id="710" name="Google Shape;710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42500" y="3572751"/>
            <a:ext cx="6233911" cy="278863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11" name="Google Shape;711;p59"/>
          <p:cNvCxnSpPr/>
          <p:nvPr/>
        </p:nvCxnSpPr>
        <p:spPr>
          <a:xfrm flipH="1">
            <a:off x="6691967" y="3009783"/>
            <a:ext cx="547500" cy="11547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712" name="Google Shape;712;p59"/>
          <p:cNvSpPr txBox="1"/>
          <p:nvPr/>
        </p:nvSpPr>
        <p:spPr>
          <a:xfrm>
            <a:off x="6846567" y="2616683"/>
            <a:ext cx="4047900" cy="3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must be very big matrix!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3" name="Google Shape;713;p59"/>
          <p:cNvSpPr txBox="1"/>
          <p:nvPr>
            <p:ph idx="12" type="sldNum"/>
          </p:nvPr>
        </p:nvSpPr>
        <p:spPr>
          <a:xfrm>
            <a:off x="10415352" y="6217625"/>
            <a:ext cx="16128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154</a:t>
            </a:r>
            <a:endParaRPr/>
          </a:p>
        </p:txBody>
      </p:sp>
      <p:pic>
        <p:nvPicPr>
          <p:cNvPr id="714" name="Google Shape;714;p59"/>
          <p:cNvPicPr preferRelativeResize="0"/>
          <p:nvPr/>
        </p:nvPicPr>
        <p:blipFill rotWithShape="1">
          <a:blip r:embed="rId4">
            <a:alphaModFix/>
          </a:blip>
          <a:srcRect b="9247" l="0" r="29268" t="0"/>
          <a:stretch/>
        </p:blipFill>
        <p:spPr>
          <a:xfrm>
            <a:off x="326725" y="3300975"/>
            <a:ext cx="4808799" cy="317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59"/>
          <p:cNvPicPr preferRelativeResize="0"/>
          <p:nvPr/>
        </p:nvPicPr>
        <p:blipFill rotWithShape="1">
          <a:blip r:embed="rId5">
            <a:alphaModFix/>
          </a:blip>
          <a:srcRect b="5119" l="31086" r="31439" t="16576"/>
          <a:stretch/>
        </p:blipFill>
        <p:spPr>
          <a:xfrm rot="-5400000">
            <a:off x="2834088" y="1153813"/>
            <a:ext cx="382550" cy="4022875"/>
          </a:xfrm>
          <a:prstGeom prst="rect">
            <a:avLst/>
          </a:prstGeom>
          <a:noFill/>
          <a:ln>
            <a:noFill/>
          </a:ln>
        </p:spPr>
      </p:pic>
      <p:sp>
        <p:nvSpPr>
          <p:cNvPr id="716" name="Google Shape;716;p59"/>
          <p:cNvSpPr txBox="1"/>
          <p:nvPr/>
        </p:nvSpPr>
        <p:spPr>
          <a:xfrm>
            <a:off x="2383700" y="2590288"/>
            <a:ext cx="7107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Size of while vocabulary!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717" name="Google Shape;717;p59"/>
          <p:cNvGraphicFramePr/>
          <p:nvPr/>
        </p:nvGraphicFramePr>
        <p:xfrm>
          <a:off x="17425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{E2A70BE9-4923-4DBF-B1AD-9856350866EA}</a:tableStyleId>
              </a:tblPr>
              <a:tblGrid>
                <a:gridCol w="1480425"/>
                <a:gridCol w="1608000"/>
                <a:gridCol w="1352825"/>
                <a:gridCol w="1480425"/>
                <a:gridCol w="1480425"/>
                <a:gridCol w="1480425"/>
                <a:gridCol w="1480425"/>
                <a:gridCol w="1480425"/>
              </a:tblGrid>
              <a:tr h="414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/>
                        <a:t>Terminology</a:t>
                      </a:r>
                      <a:endParaRPr sz="10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Connections to other research areas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Common NLP problems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Pre-processing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Naïve methods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-US" sz="900" u="none" cap="none" strike="noStrike"/>
                        <a:t>Sparse Representations</a:t>
                      </a:r>
                      <a:endParaRPr b="1"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Dense Representations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Sub-word representations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6"/>
          <p:cNvSpPr txBox="1"/>
          <p:nvPr>
            <p:ph idx="4294967295"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/>
              <a:t>Common Terminology in NLP</a:t>
            </a:r>
            <a:endParaRPr/>
          </a:p>
        </p:txBody>
      </p:sp>
      <p:sp>
        <p:nvSpPr>
          <p:cNvPr id="131" name="Google Shape;131;p6"/>
          <p:cNvSpPr txBox="1"/>
          <p:nvPr>
            <p:ph idx="12" type="sldNum"/>
          </p:nvPr>
        </p:nvSpPr>
        <p:spPr>
          <a:xfrm>
            <a:off x="10415352" y="6217625"/>
            <a:ext cx="16128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154</a:t>
            </a:r>
            <a:endParaRPr/>
          </a:p>
        </p:txBody>
      </p:sp>
      <p:sp>
        <p:nvSpPr>
          <p:cNvPr id="132" name="Google Shape;132;p6"/>
          <p:cNvSpPr txBox="1"/>
          <p:nvPr/>
        </p:nvSpPr>
        <p:spPr>
          <a:xfrm>
            <a:off x="873425" y="1570100"/>
            <a:ext cx="6049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6"/>
          <p:cNvSpPr txBox="1"/>
          <p:nvPr>
            <p:ph idx="4294967295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Char char="•"/>
            </a:pPr>
            <a:r>
              <a:rPr b="1" lang="en-US" sz="2300"/>
              <a:t>Token</a:t>
            </a:r>
            <a:r>
              <a:rPr lang="en-US" sz="2300"/>
              <a:t> — unit of text, text is sequence of tokens</a:t>
            </a:r>
            <a:endParaRPr sz="2300"/>
          </a:p>
        </p:txBody>
      </p:sp>
      <p:graphicFrame>
        <p:nvGraphicFramePr>
          <p:cNvPr id="134" name="Google Shape;134;p6"/>
          <p:cNvGraphicFramePr/>
          <p:nvPr/>
        </p:nvGraphicFramePr>
        <p:xfrm>
          <a:off x="17425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{E2A70BE9-4923-4DBF-B1AD-9856350866EA}</a:tableStyleId>
              </a:tblPr>
              <a:tblGrid>
                <a:gridCol w="1480425"/>
                <a:gridCol w="1608000"/>
                <a:gridCol w="1352825"/>
                <a:gridCol w="1480425"/>
                <a:gridCol w="1480425"/>
                <a:gridCol w="1480425"/>
                <a:gridCol w="1480425"/>
                <a:gridCol w="1480425"/>
              </a:tblGrid>
              <a:tr h="414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en-US" sz="1000" u="none" cap="none" strike="noStrike"/>
                        <a:t>Terminology</a:t>
                      </a:r>
                      <a:endParaRPr b="1" sz="10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Connections to other research areas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Common NLP problems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Pre-processing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Naïve methods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Sparse Representations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Dense Representations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Sub-word representations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35" name="Google Shape;135;p6"/>
          <p:cNvSpPr txBox="1"/>
          <p:nvPr/>
        </p:nvSpPr>
        <p:spPr>
          <a:xfrm>
            <a:off x="631900" y="2483800"/>
            <a:ext cx="91581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US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sneaky fox jumps over my uncle’s fence. </a:t>
            </a:r>
            <a:endParaRPr b="0" i="0" sz="2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6"/>
          <p:cNvSpPr txBox="1"/>
          <p:nvPr/>
        </p:nvSpPr>
        <p:spPr>
          <a:xfrm>
            <a:off x="631900" y="3392400"/>
            <a:ext cx="91581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US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| sneaky | fox | jumps | over | my | uncle| ’s | fence| . </a:t>
            </a:r>
            <a:endParaRPr b="0" i="0" sz="2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60"/>
          <p:cNvSpPr txBox="1"/>
          <p:nvPr>
            <p:ph idx="4294967295"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/>
              <a:t>Language Representation: Idea n.4</a:t>
            </a:r>
            <a:endParaRPr/>
          </a:p>
        </p:txBody>
      </p:sp>
      <p:sp>
        <p:nvSpPr>
          <p:cNvPr id="723" name="Google Shape;723;p60"/>
          <p:cNvSpPr txBox="1"/>
          <p:nvPr>
            <p:ph idx="4294967295" type="body"/>
          </p:nvPr>
        </p:nvSpPr>
        <p:spPr>
          <a:xfrm>
            <a:off x="415600" y="1536633"/>
            <a:ext cx="11360700" cy="9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457188" lvl="0" marL="609585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/>
              <a:t>Previous ideas n.2 and n.3 will work but they have serious limitations</a:t>
            </a:r>
            <a:endParaRPr/>
          </a:p>
          <a:p>
            <a:pPr indent="-457188" lvl="0" marL="609585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/>
              <a:t>Representations are very sparse, they contain lots of zeros</a:t>
            </a:r>
            <a:endParaRPr/>
          </a:p>
        </p:txBody>
      </p:sp>
      <p:pic>
        <p:nvPicPr>
          <p:cNvPr id="724" name="Google Shape;724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3313" y="3576283"/>
            <a:ext cx="4681934" cy="261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5" name="Google Shape;725;p6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70660" y="3576280"/>
            <a:ext cx="5727528" cy="1454253"/>
          </a:xfrm>
          <a:prstGeom prst="rect">
            <a:avLst/>
          </a:prstGeom>
          <a:noFill/>
          <a:ln>
            <a:noFill/>
          </a:ln>
        </p:spPr>
      </p:pic>
      <p:sp>
        <p:nvSpPr>
          <p:cNvPr id="726" name="Google Shape;726;p60"/>
          <p:cNvSpPr txBox="1"/>
          <p:nvPr>
            <p:ph idx="12" type="sldNum"/>
          </p:nvPr>
        </p:nvSpPr>
        <p:spPr>
          <a:xfrm>
            <a:off x="10415352" y="6217625"/>
            <a:ext cx="16128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154</a:t>
            </a:r>
            <a:endParaRPr/>
          </a:p>
        </p:txBody>
      </p:sp>
      <p:graphicFrame>
        <p:nvGraphicFramePr>
          <p:cNvPr id="727" name="Google Shape;727;p60"/>
          <p:cNvGraphicFramePr/>
          <p:nvPr/>
        </p:nvGraphicFramePr>
        <p:xfrm>
          <a:off x="17425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{E2A70BE9-4923-4DBF-B1AD-9856350866EA}</a:tableStyleId>
              </a:tblPr>
              <a:tblGrid>
                <a:gridCol w="1480425"/>
                <a:gridCol w="1608000"/>
                <a:gridCol w="1352825"/>
                <a:gridCol w="1480425"/>
                <a:gridCol w="1480425"/>
                <a:gridCol w="1480425"/>
                <a:gridCol w="1480425"/>
                <a:gridCol w="1480425"/>
              </a:tblGrid>
              <a:tr h="414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/>
                        <a:t>Terminology</a:t>
                      </a:r>
                      <a:endParaRPr sz="10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Connections to other research areas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Common NLP problems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Pre-processing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Naïve methods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-US" sz="900" u="none" cap="none" strike="noStrike"/>
                        <a:t>Sparse Representations</a:t>
                      </a:r>
                      <a:endParaRPr b="1"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Dense Representations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Sub-word representations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61"/>
          <p:cNvSpPr txBox="1"/>
          <p:nvPr>
            <p:ph idx="4294967295"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/>
              <a:t>Dense representations</a:t>
            </a:r>
            <a:endParaRPr/>
          </a:p>
        </p:txBody>
      </p:sp>
      <p:sp>
        <p:nvSpPr>
          <p:cNvPr id="733" name="Google Shape;733;p61"/>
          <p:cNvSpPr txBox="1"/>
          <p:nvPr>
            <p:ph idx="12" type="sldNum"/>
          </p:nvPr>
        </p:nvSpPr>
        <p:spPr>
          <a:xfrm>
            <a:off x="10415352" y="6217625"/>
            <a:ext cx="16128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154</a:t>
            </a:r>
            <a:endParaRPr/>
          </a:p>
        </p:txBody>
      </p:sp>
      <p:graphicFrame>
        <p:nvGraphicFramePr>
          <p:cNvPr id="734" name="Google Shape;734;p61"/>
          <p:cNvGraphicFramePr/>
          <p:nvPr/>
        </p:nvGraphicFramePr>
        <p:xfrm>
          <a:off x="17425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{E2A70BE9-4923-4DBF-B1AD-9856350866EA}</a:tableStyleId>
              </a:tblPr>
              <a:tblGrid>
                <a:gridCol w="1480425"/>
                <a:gridCol w="1608000"/>
                <a:gridCol w="1352825"/>
                <a:gridCol w="1480425"/>
                <a:gridCol w="1480425"/>
                <a:gridCol w="1480425"/>
                <a:gridCol w="1480425"/>
                <a:gridCol w="1480425"/>
              </a:tblGrid>
              <a:tr h="414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/>
                        <a:t>Terminology</a:t>
                      </a:r>
                      <a:endParaRPr sz="10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Connections to other research areas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Common NLP problems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Pre-processing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Naïve methods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Sparse Representations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-US" sz="900" u="none" cap="none" strike="noStrike"/>
                        <a:t>Dense Representations</a:t>
                      </a:r>
                      <a:endParaRPr b="1"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Sub-word representations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pic>
        <p:nvPicPr>
          <p:cNvPr id="735" name="Google Shape;735;p61"/>
          <p:cNvPicPr preferRelativeResize="0"/>
          <p:nvPr/>
        </p:nvPicPr>
        <p:blipFill rotWithShape="1">
          <a:blip r:embed="rId3">
            <a:alphaModFix/>
          </a:blip>
          <a:srcRect b="9247" l="0" r="29268" t="0"/>
          <a:stretch/>
        </p:blipFill>
        <p:spPr>
          <a:xfrm>
            <a:off x="949200" y="2813575"/>
            <a:ext cx="3341749" cy="2222300"/>
          </a:xfrm>
          <a:prstGeom prst="rect">
            <a:avLst/>
          </a:prstGeom>
          <a:noFill/>
          <a:ln>
            <a:noFill/>
          </a:ln>
        </p:spPr>
      </p:pic>
      <p:sp>
        <p:nvSpPr>
          <p:cNvPr id="736" name="Google Shape;736;p61"/>
          <p:cNvSpPr/>
          <p:nvPr/>
        </p:nvSpPr>
        <p:spPr>
          <a:xfrm rot="-5400000">
            <a:off x="6603051" y="3245823"/>
            <a:ext cx="1566050" cy="1563600"/>
          </a:xfrm>
          <a:prstGeom prst="flowChartManualOperation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7" name="Google Shape;737;p61"/>
          <p:cNvSpPr/>
          <p:nvPr/>
        </p:nvSpPr>
        <p:spPr>
          <a:xfrm rot="5400000">
            <a:off x="8624876" y="3245823"/>
            <a:ext cx="1566050" cy="1563600"/>
          </a:xfrm>
          <a:prstGeom prst="flowChartManualOperation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8" name="Google Shape;738;p61"/>
          <p:cNvSpPr txBox="1"/>
          <p:nvPr/>
        </p:nvSpPr>
        <p:spPr>
          <a:xfrm>
            <a:off x="1430075" y="2210725"/>
            <a:ext cx="92841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US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Big matrix                                 =                   Small matrix x Small matrix</a:t>
            </a:r>
            <a:endParaRPr b="0" i="0" sz="2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9" name="Google Shape;739;p61"/>
          <p:cNvSpPr txBox="1"/>
          <p:nvPr/>
        </p:nvSpPr>
        <p:spPr>
          <a:xfrm rot="-5398037">
            <a:off x="-39593" y="3827522"/>
            <a:ext cx="1576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big dimension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0" name="Google Shape;740;p61"/>
          <p:cNvSpPr txBox="1"/>
          <p:nvPr/>
        </p:nvSpPr>
        <p:spPr>
          <a:xfrm>
            <a:off x="1965875" y="5035875"/>
            <a:ext cx="1774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big dimension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1" name="Google Shape;741;p61"/>
          <p:cNvSpPr txBox="1"/>
          <p:nvPr/>
        </p:nvSpPr>
        <p:spPr>
          <a:xfrm rot="-5398037">
            <a:off x="5508232" y="3827522"/>
            <a:ext cx="1576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big dimension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2" name="Google Shape;742;p61"/>
          <p:cNvSpPr txBox="1"/>
          <p:nvPr/>
        </p:nvSpPr>
        <p:spPr>
          <a:xfrm rot="-5398037">
            <a:off x="9893507" y="3890772"/>
            <a:ext cx="1576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big dimension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3" name="Google Shape;743;p61"/>
          <p:cNvSpPr txBox="1"/>
          <p:nvPr/>
        </p:nvSpPr>
        <p:spPr>
          <a:xfrm rot="-5400000">
            <a:off x="7192188" y="4031175"/>
            <a:ext cx="2409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very small dimension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8" name="Google Shape;748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27767" y="3986204"/>
            <a:ext cx="3525060" cy="911381"/>
          </a:xfrm>
          <a:prstGeom prst="rect">
            <a:avLst/>
          </a:prstGeom>
          <a:noFill/>
          <a:ln>
            <a:noFill/>
          </a:ln>
        </p:spPr>
      </p:pic>
      <p:pic>
        <p:nvPicPr>
          <p:cNvPr id="749" name="Google Shape;749;p6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" y="1148006"/>
            <a:ext cx="8604193" cy="6029550"/>
          </a:xfrm>
          <a:prstGeom prst="rect">
            <a:avLst/>
          </a:prstGeom>
          <a:noFill/>
          <a:ln>
            <a:noFill/>
          </a:ln>
        </p:spPr>
      </p:pic>
      <p:sp>
        <p:nvSpPr>
          <p:cNvPr id="750" name="Google Shape;750;p62"/>
          <p:cNvSpPr txBox="1"/>
          <p:nvPr>
            <p:ph idx="4294967295"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/>
              <a:t>Word2Vec</a:t>
            </a:r>
            <a:endParaRPr/>
          </a:p>
        </p:txBody>
      </p:sp>
      <p:sp>
        <p:nvSpPr>
          <p:cNvPr id="751" name="Google Shape;751;p62"/>
          <p:cNvSpPr txBox="1"/>
          <p:nvPr>
            <p:ph idx="4294967295" type="body"/>
          </p:nvPr>
        </p:nvSpPr>
        <p:spPr>
          <a:xfrm>
            <a:off x="8578805" y="5888607"/>
            <a:ext cx="34494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52396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467"/>
              <a:t>Mikolov et al, 2013</a:t>
            </a:r>
            <a:endParaRPr/>
          </a:p>
        </p:txBody>
      </p:sp>
      <p:pic>
        <p:nvPicPr>
          <p:cNvPr id="752" name="Google Shape;752;p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855040" y="2028157"/>
            <a:ext cx="4190725" cy="836596"/>
          </a:xfrm>
          <a:prstGeom prst="rect">
            <a:avLst/>
          </a:prstGeom>
          <a:noFill/>
          <a:ln>
            <a:noFill/>
          </a:ln>
        </p:spPr>
      </p:pic>
      <p:sp>
        <p:nvSpPr>
          <p:cNvPr id="753" name="Google Shape;753;p62"/>
          <p:cNvSpPr txBox="1"/>
          <p:nvPr/>
        </p:nvSpPr>
        <p:spPr>
          <a:xfrm>
            <a:off x="293675" y="1617788"/>
            <a:ext cx="1596000" cy="4617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4" name="Google Shape;754;p62"/>
          <p:cNvSpPr txBox="1"/>
          <p:nvPr>
            <p:ph idx="12" type="sldNum"/>
          </p:nvPr>
        </p:nvSpPr>
        <p:spPr>
          <a:xfrm>
            <a:off x="10415352" y="6217625"/>
            <a:ext cx="16128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154</a:t>
            </a:r>
            <a:endParaRPr/>
          </a:p>
        </p:txBody>
      </p:sp>
      <p:graphicFrame>
        <p:nvGraphicFramePr>
          <p:cNvPr id="755" name="Google Shape;755;p62"/>
          <p:cNvGraphicFramePr/>
          <p:nvPr/>
        </p:nvGraphicFramePr>
        <p:xfrm>
          <a:off x="17425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{E2A70BE9-4923-4DBF-B1AD-9856350866EA}</a:tableStyleId>
              </a:tblPr>
              <a:tblGrid>
                <a:gridCol w="1480425"/>
                <a:gridCol w="1608000"/>
                <a:gridCol w="1352825"/>
                <a:gridCol w="1480425"/>
                <a:gridCol w="1480425"/>
                <a:gridCol w="1480425"/>
                <a:gridCol w="1480425"/>
                <a:gridCol w="1480425"/>
              </a:tblGrid>
              <a:tr h="414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/>
                        <a:t>Terminology</a:t>
                      </a:r>
                      <a:endParaRPr sz="10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Connections to other research areas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Common NLP problems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Pre-processing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Naïve methods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Sparse Representations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-US" sz="900" u="none" cap="none" strike="noStrike"/>
                        <a:t>Dense Representations</a:t>
                      </a:r>
                      <a:endParaRPr b="1"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Sub-word representations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756" name="Google Shape;756;p62"/>
          <p:cNvSpPr/>
          <p:nvPr/>
        </p:nvSpPr>
        <p:spPr>
          <a:xfrm>
            <a:off x="74275" y="2649125"/>
            <a:ext cx="8603400" cy="4209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57" name="Google Shape;757;p62"/>
          <p:cNvPicPr preferRelativeResize="0"/>
          <p:nvPr/>
        </p:nvPicPr>
        <p:blipFill rotWithShape="1">
          <a:blip r:embed="rId7">
            <a:alphaModFix/>
          </a:blip>
          <a:srcRect b="9247" l="0" r="29268" t="0"/>
          <a:stretch/>
        </p:blipFill>
        <p:spPr>
          <a:xfrm>
            <a:off x="340051" y="3359676"/>
            <a:ext cx="5086601" cy="3382649"/>
          </a:xfrm>
          <a:prstGeom prst="rect">
            <a:avLst/>
          </a:prstGeom>
          <a:noFill/>
          <a:ln>
            <a:noFill/>
          </a:ln>
        </p:spPr>
      </p:pic>
      <p:sp>
        <p:nvSpPr>
          <p:cNvPr id="758" name="Google Shape;758;p62"/>
          <p:cNvSpPr txBox="1"/>
          <p:nvPr/>
        </p:nvSpPr>
        <p:spPr>
          <a:xfrm>
            <a:off x="6821325" y="1356875"/>
            <a:ext cx="5716200" cy="7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228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1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“a word is characterized by the company it keeps“</a:t>
            </a:r>
            <a:r>
              <a:rPr b="1" i="1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br>
              <a:rPr b="1" i="1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(Harris, 1954)</a:t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7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p63"/>
          <p:cNvSpPr txBox="1"/>
          <p:nvPr>
            <p:ph idx="4294967295"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/>
              <a:t>Word2Vec</a:t>
            </a:r>
            <a:endParaRPr/>
          </a:p>
        </p:txBody>
      </p:sp>
      <p:pic>
        <p:nvPicPr>
          <p:cNvPr descr="Image result for word2vec king queen" id="764" name="Google Shape;764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10299" y="1232378"/>
            <a:ext cx="8988263" cy="3147452"/>
          </a:xfrm>
          <a:prstGeom prst="rect">
            <a:avLst/>
          </a:prstGeom>
          <a:noFill/>
          <a:ln>
            <a:noFill/>
          </a:ln>
        </p:spPr>
      </p:pic>
      <p:sp>
        <p:nvSpPr>
          <p:cNvPr id="765" name="Google Shape;765;p63"/>
          <p:cNvSpPr txBox="1"/>
          <p:nvPr/>
        </p:nvSpPr>
        <p:spPr>
          <a:xfrm>
            <a:off x="1060872" y="6304970"/>
            <a:ext cx="5553144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Demo: </a:t>
            </a:r>
            <a:r>
              <a:rPr b="0" i="0" lang="en-US" sz="24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https://projector.tensorflow.org/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mage result for word2vec cosine similarity" id="766" name="Google Shape;766;p6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10299" y="4467177"/>
            <a:ext cx="5722229" cy="175044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67" name="Google Shape;767;p63"/>
          <p:cNvCxnSpPr/>
          <p:nvPr/>
        </p:nvCxnSpPr>
        <p:spPr>
          <a:xfrm flipH="1">
            <a:off x="4734413" y="5342399"/>
            <a:ext cx="2616385" cy="175149"/>
          </a:xfrm>
          <a:prstGeom prst="straightConnector1">
            <a:avLst/>
          </a:prstGeom>
          <a:noFill/>
          <a:ln cap="flat" cmpd="sng" w="9525">
            <a:solidFill>
              <a:srgbClr val="00B05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768" name="Google Shape;768;p63"/>
          <p:cNvSpPr txBox="1"/>
          <p:nvPr/>
        </p:nvSpPr>
        <p:spPr>
          <a:xfrm>
            <a:off x="7350797" y="5107180"/>
            <a:ext cx="2230098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Cosine similarity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9" name="Google Shape;769;p63"/>
          <p:cNvSpPr txBox="1"/>
          <p:nvPr>
            <p:ph idx="12" type="sldNum"/>
          </p:nvPr>
        </p:nvSpPr>
        <p:spPr>
          <a:xfrm>
            <a:off x="10415352" y="6217625"/>
            <a:ext cx="16128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154</a:t>
            </a:r>
            <a:endParaRPr/>
          </a:p>
        </p:txBody>
      </p:sp>
      <p:graphicFrame>
        <p:nvGraphicFramePr>
          <p:cNvPr id="770" name="Google Shape;770;p63"/>
          <p:cNvGraphicFramePr/>
          <p:nvPr/>
        </p:nvGraphicFramePr>
        <p:xfrm>
          <a:off x="17425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{E2A70BE9-4923-4DBF-B1AD-9856350866EA}</a:tableStyleId>
              </a:tblPr>
              <a:tblGrid>
                <a:gridCol w="1480425"/>
                <a:gridCol w="1608000"/>
                <a:gridCol w="1352825"/>
                <a:gridCol w="1480425"/>
                <a:gridCol w="1480425"/>
                <a:gridCol w="1480425"/>
                <a:gridCol w="1480425"/>
                <a:gridCol w="1480425"/>
              </a:tblGrid>
              <a:tr h="414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/>
                        <a:t>Terminology</a:t>
                      </a:r>
                      <a:endParaRPr sz="10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Connections to other research areas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Common NLP problems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Pre-processing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Naïve methods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Sparse Representations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-US" sz="900" u="none" cap="none" strike="noStrike"/>
                        <a:t>Dense Representations</a:t>
                      </a:r>
                      <a:endParaRPr b="1"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Sub-word representations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64"/>
          <p:cNvSpPr txBox="1"/>
          <p:nvPr>
            <p:ph idx="4294967295"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/>
              <a:t>Document-level embeddings</a:t>
            </a:r>
            <a:endParaRPr/>
          </a:p>
        </p:txBody>
      </p:sp>
      <p:sp>
        <p:nvSpPr>
          <p:cNvPr id="776" name="Google Shape;776;p64"/>
          <p:cNvSpPr txBox="1"/>
          <p:nvPr>
            <p:ph idx="4294967295" type="body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57188" lvl="0" marL="609585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/>
              <a:t>We can follow similar ideas as we introduced on document-level!</a:t>
            </a:r>
            <a:endParaRPr/>
          </a:p>
          <a:p>
            <a:pPr indent="-457188" lvl="0" marL="609584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/>
              <a:t>E.g. models like </a:t>
            </a:r>
            <a:r>
              <a:rPr b="1" lang="en-US"/>
              <a:t>doc2vec </a:t>
            </a:r>
            <a:r>
              <a:rPr lang="en-US"/>
              <a:t>(Le and Mikolov, 2014) or </a:t>
            </a:r>
            <a:r>
              <a:rPr b="1" lang="en-US"/>
              <a:t>Infersent</a:t>
            </a:r>
            <a:r>
              <a:rPr lang="en-US"/>
              <a:t>  (Conneau et al., 2017) could capture multi-purpose similarity.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  <a:p>
            <a:pPr indent="-457188" lvl="0" marL="609584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/>
              <a:t>Capturing all the information with single vector is HARD.</a:t>
            </a:r>
            <a:endParaRPr/>
          </a:p>
          <a:p>
            <a:pPr indent="-520688" lvl="0" marL="609585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-US"/>
              <a:t>Afternoon session: </a:t>
            </a:r>
            <a:r>
              <a:rPr b="1" lang="en-US" u="sng"/>
              <a:t>Sequence processing</a:t>
            </a:r>
            <a:r>
              <a:rPr lang="en-US"/>
              <a:t>!</a:t>
            </a:r>
            <a:endParaRPr/>
          </a:p>
        </p:txBody>
      </p:sp>
      <p:sp>
        <p:nvSpPr>
          <p:cNvPr id="777" name="Google Shape;777;p64"/>
          <p:cNvSpPr txBox="1"/>
          <p:nvPr>
            <p:ph idx="12" type="sldNum"/>
          </p:nvPr>
        </p:nvSpPr>
        <p:spPr>
          <a:xfrm>
            <a:off x="10415352" y="6217625"/>
            <a:ext cx="16128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154</a:t>
            </a:r>
            <a:endParaRPr/>
          </a:p>
        </p:txBody>
      </p:sp>
      <p:graphicFrame>
        <p:nvGraphicFramePr>
          <p:cNvPr id="778" name="Google Shape;778;p64"/>
          <p:cNvGraphicFramePr/>
          <p:nvPr/>
        </p:nvGraphicFramePr>
        <p:xfrm>
          <a:off x="17425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{E2A70BE9-4923-4DBF-B1AD-9856350866EA}</a:tableStyleId>
              </a:tblPr>
              <a:tblGrid>
                <a:gridCol w="1480425"/>
                <a:gridCol w="1608000"/>
                <a:gridCol w="1352825"/>
                <a:gridCol w="1480425"/>
                <a:gridCol w="1480425"/>
                <a:gridCol w="1480425"/>
                <a:gridCol w="1480425"/>
                <a:gridCol w="1480425"/>
              </a:tblGrid>
              <a:tr h="414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/>
                        <a:t>Terminology</a:t>
                      </a:r>
                      <a:endParaRPr sz="10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Connections to other research areas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Common NLP problems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Pre-processing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Naïve methods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Sparse Representations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-US" sz="900" u="none" cap="none" strike="noStrike"/>
                        <a:t>Dense Representations</a:t>
                      </a:r>
                      <a:endParaRPr b="1"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Sub-word representations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2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p65"/>
          <p:cNvSpPr txBox="1"/>
          <p:nvPr>
            <p:ph idx="4294967295" type="title"/>
          </p:nvPr>
        </p:nvSpPr>
        <p:spPr>
          <a:xfrm>
            <a:off x="415538" y="500142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/>
              <a:t>Sub-word Units (BPE)</a:t>
            </a:r>
            <a:endParaRPr/>
          </a:p>
        </p:txBody>
      </p:sp>
      <p:sp>
        <p:nvSpPr>
          <p:cNvPr id="784" name="Google Shape;784;p65"/>
          <p:cNvSpPr txBox="1"/>
          <p:nvPr/>
        </p:nvSpPr>
        <p:spPr>
          <a:xfrm>
            <a:off x="9000683" y="6161758"/>
            <a:ext cx="1760100" cy="2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</a:pPr>
            <a:r>
              <a:rPr b="0" i="0" lang="en-US" sz="133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source: Kim et al, 2015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5" name="Google Shape;785;p65"/>
          <p:cNvSpPr txBox="1"/>
          <p:nvPr>
            <p:ph idx="12" type="sldNum"/>
          </p:nvPr>
        </p:nvSpPr>
        <p:spPr>
          <a:xfrm>
            <a:off x="10415352" y="6217625"/>
            <a:ext cx="16128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154</a:t>
            </a:r>
            <a:endParaRPr/>
          </a:p>
        </p:txBody>
      </p:sp>
      <p:graphicFrame>
        <p:nvGraphicFramePr>
          <p:cNvPr id="786" name="Google Shape;786;p65"/>
          <p:cNvGraphicFramePr/>
          <p:nvPr/>
        </p:nvGraphicFramePr>
        <p:xfrm>
          <a:off x="17425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{E2A70BE9-4923-4DBF-B1AD-9856350866EA}</a:tableStyleId>
              </a:tblPr>
              <a:tblGrid>
                <a:gridCol w="1480425"/>
                <a:gridCol w="1608000"/>
                <a:gridCol w="1352825"/>
                <a:gridCol w="1480425"/>
                <a:gridCol w="1480425"/>
                <a:gridCol w="1480425"/>
                <a:gridCol w="1480425"/>
                <a:gridCol w="1480425"/>
              </a:tblGrid>
              <a:tr h="414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/>
                        <a:t>Terminology</a:t>
                      </a:r>
                      <a:endParaRPr sz="10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Connections to other research areas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Common NLP problems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Pre-processing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Naïve methods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Sparse Representations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Dense Representations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-US" sz="900" u="none" cap="none" strike="noStrike"/>
                        <a:t>Sub-word representations</a:t>
                      </a:r>
                      <a:endParaRPr b="1"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  <p:sp>
        <p:nvSpPr>
          <p:cNvPr id="787" name="Google Shape;787;p65"/>
          <p:cNvSpPr txBox="1"/>
          <p:nvPr/>
        </p:nvSpPr>
        <p:spPr>
          <a:xfrm>
            <a:off x="415550" y="1477900"/>
            <a:ext cx="11360700" cy="24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US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Given a corpus C, we can </a:t>
            </a:r>
            <a:r>
              <a:rPr b="1" i="0" lang="en-US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estimate</a:t>
            </a:r>
            <a:r>
              <a:rPr b="0" i="0" lang="en-US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the optimal language units </a:t>
            </a:r>
            <a:r>
              <a:rPr b="1" i="0" lang="en-US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greedily</a:t>
            </a:r>
            <a:endParaRPr b="0" i="0" sz="2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US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{</a:t>
            </a:r>
            <a:r>
              <a:rPr b="0" i="0" lang="en-US" sz="2100" u="none" cap="none" strike="noStrike">
                <a:solidFill>
                  <a:srgbClr val="B45F06"/>
                </a:solidFill>
                <a:latin typeface="Arial"/>
                <a:ea typeface="Arial"/>
                <a:cs typeface="Arial"/>
                <a:sym typeface="Arial"/>
              </a:rPr>
              <a:t>“A sneaky fox jumps over my uncle’s fence.”,</a:t>
            </a:r>
            <a:endParaRPr b="0" i="0" sz="2100" u="none" cap="none" strike="noStrike">
              <a:solidFill>
                <a:srgbClr val="B45F0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US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100" u="none" cap="none" strike="noStrike">
                <a:solidFill>
                  <a:srgbClr val="BF9000"/>
                </a:solidFill>
                <a:latin typeface="Arial"/>
                <a:ea typeface="Arial"/>
                <a:cs typeface="Arial"/>
                <a:sym typeface="Arial"/>
              </a:rPr>
              <a:t>“A greyhound was chasing the boy through the dark forest.”, </a:t>
            </a:r>
            <a:endParaRPr b="0" i="0" sz="2100" u="none" cap="none" strike="noStrike">
              <a:solidFill>
                <a:srgbClr val="BF9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US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100" u="none" cap="none" strike="noStrike">
                <a:solidFill>
                  <a:srgbClr val="A61C00"/>
                </a:solidFill>
                <a:latin typeface="Arial"/>
                <a:ea typeface="Arial"/>
                <a:cs typeface="Arial"/>
                <a:sym typeface="Arial"/>
              </a:rPr>
              <a:t>”A great stone building with fence with a boy behind was guarded by the greyhound”</a:t>
            </a:r>
            <a:r>
              <a:rPr b="0" i="0" lang="en-US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b="0" i="0" sz="2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19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AutoNum type="arabicPeriod"/>
            </a:pPr>
            <a:r>
              <a:rPr b="0" i="0" lang="en-US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Start with single-character vocabulary of size </a:t>
            </a:r>
            <a:r>
              <a:rPr b="1" i="0" lang="en-US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endParaRPr b="0" i="0" sz="2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8" name="Google Shape;788;p65"/>
          <p:cNvSpPr txBox="1"/>
          <p:nvPr/>
        </p:nvSpPr>
        <p:spPr>
          <a:xfrm>
            <a:off x="415544" y="6331175"/>
            <a:ext cx="8759700" cy="2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Sennrich, R., Haddow, B. and Birch, A., 2016, August. Neural Machine Translation of Rare Words with Subword Units. In </a:t>
            </a:r>
            <a:r>
              <a:rPr b="0" i="1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Proceedings of the 54th Annual Meeting of the Association for Computational Linguistics (Volume 1: Long Papers)</a:t>
            </a: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(pp. 1715-1725).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</a:pPr>
            <a:r>
              <a:t/>
            </a:r>
            <a:endParaRPr b="0" i="0" sz="1333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p66"/>
          <p:cNvSpPr txBox="1"/>
          <p:nvPr>
            <p:ph idx="4294967295" type="title"/>
          </p:nvPr>
        </p:nvSpPr>
        <p:spPr>
          <a:xfrm>
            <a:off x="415538" y="500142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/>
              <a:t>Sub-word Units (BPE)</a:t>
            </a:r>
            <a:endParaRPr/>
          </a:p>
        </p:txBody>
      </p:sp>
      <p:sp>
        <p:nvSpPr>
          <p:cNvPr id="794" name="Google Shape;794;p66"/>
          <p:cNvSpPr txBox="1"/>
          <p:nvPr/>
        </p:nvSpPr>
        <p:spPr>
          <a:xfrm>
            <a:off x="415544" y="6331175"/>
            <a:ext cx="8759700" cy="2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Sennrich, R., Haddow, B. and Birch, A., 2016, August. Neural Machine Translation of Rare Words with Subword Units. In </a:t>
            </a:r>
            <a:r>
              <a:rPr b="0" i="1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Proceedings of the 54th Annual Meeting of the Association for Computational Linguistics (Volume 1: Long Papers)</a:t>
            </a: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(pp. 1715-1725).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</a:pPr>
            <a:r>
              <a:t/>
            </a:r>
            <a:endParaRPr b="0" i="0" sz="1333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5" name="Google Shape;795;p66"/>
          <p:cNvSpPr txBox="1"/>
          <p:nvPr>
            <p:ph idx="12" type="sldNum"/>
          </p:nvPr>
        </p:nvSpPr>
        <p:spPr>
          <a:xfrm>
            <a:off x="10415352" y="6217625"/>
            <a:ext cx="16128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154</a:t>
            </a:r>
            <a:endParaRPr/>
          </a:p>
        </p:txBody>
      </p:sp>
      <p:graphicFrame>
        <p:nvGraphicFramePr>
          <p:cNvPr id="796" name="Google Shape;796;p66"/>
          <p:cNvGraphicFramePr/>
          <p:nvPr/>
        </p:nvGraphicFramePr>
        <p:xfrm>
          <a:off x="17425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{E2A70BE9-4923-4DBF-B1AD-9856350866EA}</a:tableStyleId>
              </a:tblPr>
              <a:tblGrid>
                <a:gridCol w="1480425"/>
                <a:gridCol w="1608000"/>
                <a:gridCol w="1352825"/>
                <a:gridCol w="1480425"/>
                <a:gridCol w="1480425"/>
                <a:gridCol w="1480425"/>
                <a:gridCol w="1480425"/>
                <a:gridCol w="1480425"/>
              </a:tblGrid>
              <a:tr h="414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/>
                        <a:t>Terminology</a:t>
                      </a:r>
                      <a:endParaRPr sz="10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Connections to other research areas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Common NLP problems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Pre-processing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Naïve methods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Sparse Representations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Dense Representations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-US" sz="900" u="none" cap="none" strike="noStrike"/>
                        <a:t>Sub-word representations</a:t>
                      </a:r>
                      <a:endParaRPr b="1"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  <p:sp>
        <p:nvSpPr>
          <p:cNvPr id="797" name="Google Shape;797;p66"/>
          <p:cNvSpPr txBox="1"/>
          <p:nvPr/>
        </p:nvSpPr>
        <p:spPr>
          <a:xfrm>
            <a:off x="415550" y="1477900"/>
            <a:ext cx="11360700" cy="37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US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Given a corpus C, we can </a:t>
            </a:r>
            <a:r>
              <a:rPr b="1" i="0" lang="en-US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estimate</a:t>
            </a:r>
            <a:r>
              <a:rPr b="0" i="0" lang="en-US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the optimal language units </a:t>
            </a:r>
            <a:r>
              <a:rPr b="1" i="0" lang="en-US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greedily</a:t>
            </a:r>
            <a:endParaRPr b="0" i="0" sz="2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US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{</a:t>
            </a:r>
            <a:r>
              <a:rPr b="0" i="0" lang="en-US" sz="2100" u="none" cap="none" strike="noStrike">
                <a:solidFill>
                  <a:srgbClr val="B45F06"/>
                </a:solidFill>
                <a:latin typeface="Arial"/>
                <a:ea typeface="Arial"/>
                <a:cs typeface="Arial"/>
                <a:sym typeface="Arial"/>
              </a:rPr>
              <a:t>“A sneaky fox jumps over my uncle’s fence.”,</a:t>
            </a:r>
            <a:endParaRPr b="0" i="0" sz="2100" u="none" cap="none" strike="noStrike">
              <a:solidFill>
                <a:srgbClr val="B45F0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US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100" u="none" cap="none" strike="noStrike">
                <a:solidFill>
                  <a:srgbClr val="BF9000"/>
                </a:solidFill>
                <a:latin typeface="Arial"/>
                <a:ea typeface="Arial"/>
                <a:cs typeface="Arial"/>
                <a:sym typeface="Arial"/>
              </a:rPr>
              <a:t>“A greyhound was chasing the boy through the dark forest.”, </a:t>
            </a:r>
            <a:endParaRPr b="0" i="0" sz="2100" u="none" cap="none" strike="noStrike">
              <a:solidFill>
                <a:srgbClr val="BF9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US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100" u="none" cap="none" strike="noStrike">
                <a:solidFill>
                  <a:srgbClr val="A61C00"/>
                </a:solidFill>
                <a:latin typeface="Arial"/>
                <a:ea typeface="Arial"/>
                <a:cs typeface="Arial"/>
                <a:sym typeface="Arial"/>
              </a:rPr>
              <a:t>”A great stone building with fence with a boy behind was guarded by the greyhound”</a:t>
            </a:r>
            <a:r>
              <a:rPr b="0" i="0" lang="en-US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b="0" i="0" sz="2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19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AutoNum type="arabicPeriod"/>
            </a:pPr>
            <a:r>
              <a:rPr b="0" i="0" lang="en-US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Start with single-character vocabulary of size </a:t>
            </a:r>
            <a:r>
              <a:rPr b="1" i="0" lang="en-US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endParaRPr b="1" i="0" sz="2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19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AutoNum type="arabicPeriod"/>
            </a:pPr>
            <a:r>
              <a:rPr b="0" i="0" lang="en-US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Compute </a:t>
            </a:r>
            <a:r>
              <a:rPr b="0" i="0" lang="en-US" sz="2100" u="sng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character bi-gram</a:t>
            </a:r>
            <a:r>
              <a:rPr b="0" i="0" lang="en-US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statistics</a:t>
            </a:r>
            <a:endParaRPr b="0" i="0" sz="2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US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{</a:t>
            </a:r>
            <a:r>
              <a:rPr b="1" i="0" lang="en-US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'th': 6</a:t>
            </a:r>
            <a:r>
              <a:rPr b="0" i="0" lang="en-US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'y ': 5, 'e ': 5, ' b': 5, ' f': 4, 's ': 4, ' g': 4, 're': 4, ' w': 4, ' t': 4, 'A ': 3, 'un': 3, 'nc': 3, 'gr': 3, 'in': 3, 'h ': 3, 'nd': 3, 'd ': 3, 'as': 3, 'he': 3, 'ou': 3, ' s': 2, 'ne': 2…}</a:t>
            </a:r>
            <a:endParaRPr b="0" i="0" sz="2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p67"/>
          <p:cNvSpPr txBox="1"/>
          <p:nvPr>
            <p:ph idx="4294967295" type="title"/>
          </p:nvPr>
        </p:nvSpPr>
        <p:spPr>
          <a:xfrm>
            <a:off x="415538" y="500142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/>
              <a:t>Sub-word Units (BPE)</a:t>
            </a:r>
            <a:endParaRPr/>
          </a:p>
        </p:txBody>
      </p:sp>
      <p:sp>
        <p:nvSpPr>
          <p:cNvPr id="803" name="Google Shape;803;p67"/>
          <p:cNvSpPr txBox="1"/>
          <p:nvPr>
            <p:ph idx="12" type="sldNum"/>
          </p:nvPr>
        </p:nvSpPr>
        <p:spPr>
          <a:xfrm>
            <a:off x="10415352" y="6217625"/>
            <a:ext cx="16128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154</a:t>
            </a:r>
            <a:endParaRPr/>
          </a:p>
        </p:txBody>
      </p:sp>
      <p:graphicFrame>
        <p:nvGraphicFramePr>
          <p:cNvPr id="804" name="Google Shape;804;p67"/>
          <p:cNvGraphicFramePr/>
          <p:nvPr/>
        </p:nvGraphicFramePr>
        <p:xfrm>
          <a:off x="17425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{E2A70BE9-4923-4DBF-B1AD-9856350866EA}</a:tableStyleId>
              </a:tblPr>
              <a:tblGrid>
                <a:gridCol w="1480425"/>
                <a:gridCol w="1608000"/>
                <a:gridCol w="1352825"/>
                <a:gridCol w="1480425"/>
                <a:gridCol w="1480425"/>
                <a:gridCol w="1480425"/>
                <a:gridCol w="1480425"/>
                <a:gridCol w="1480425"/>
              </a:tblGrid>
              <a:tr h="414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/>
                        <a:t>Terminology</a:t>
                      </a:r>
                      <a:endParaRPr sz="10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Connections to other research areas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Common NLP problems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Pre-processing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Naïve methods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Sparse Representations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Dense Representations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-US" sz="900" u="none" cap="none" strike="noStrike"/>
                        <a:t>Sub-word representations</a:t>
                      </a:r>
                      <a:endParaRPr b="1"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  <p:sp>
        <p:nvSpPr>
          <p:cNvPr id="805" name="Google Shape;805;p67"/>
          <p:cNvSpPr txBox="1"/>
          <p:nvPr/>
        </p:nvSpPr>
        <p:spPr>
          <a:xfrm>
            <a:off x="415550" y="1477950"/>
            <a:ext cx="11360700" cy="50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US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Given a corpus C, we can </a:t>
            </a:r>
            <a:r>
              <a:rPr b="1" i="0" lang="en-US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estimate</a:t>
            </a:r>
            <a:r>
              <a:rPr b="0" i="0" lang="en-US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the optimal language units </a:t>
            </a:r>
            <a:r>
              <a:rPr b="1" i="0" lang="en-US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greedily</a:t>
            </a:r>
            <a:endParaRPr b="0" i="0" sz="2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US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{</a:t>
            </a:r>
            <a:r>
              <a:rPr b="0" i="0" lang="en-US" sz="2100" u="none" cap="none" strike="noStrike">
                <a:solidFill>
                  <a:srgbClr val="B45F06"/>
                </a:solidFill>
                <a:latin typeface="Arial"/>
                <a:ea typeface="Arial"/>
                <a:cs typeface="Arial"/>
                <a:sym typeface="Arial"/>
              </a:rPr>
              <a:t>“A sneaky fox jumps over my uncle’s fence.”,</a:t>
            </a:r>
            <a:endParaRPr b="0" i="0" sz="2100" u="none" cap="none" strike="noStrike">
              <a:solidFill>
                <a:srgbClr val="B45F0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US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100" u="none" cap="none" strike="noStrike">
                <a:solidFill>
                  <a:srgbClr val="BF9000"/>
                </a:solidFill>
                <a:latin typeface="Arial"/>
                <a:ea typeface="Arial"/>
                <a:cs typeface="Arial"/>
                <a:sym typeface="Arial"/>
              </a:rPr>
              <a:t>“A greyhound was chasing the boy through the dark forest.”, </a:t>
            </a:r>
            <a:endParaRPr b="0" i="0" sz="2100" u="none" cap="none" strike="noStrike">
              <a:solidFill>
                <a:srgbClr val="BF9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US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100" u="none" cap="none" strike="noStrike">
                <a:solidFill>
                  <a:srgbClr val="A61C00"/>
                </a:solidFill>
                <a:latin typeface="Arial"/>
                <a:ea typeface="Arial"/>
                <a:cs typeface="Arial"/>
                <a:sym typeface="Arial"/>
              </a:rPr>
              <a:t>”A great stone building with fence with a boy behind was guarded by the greyhound”</a:t>
            </a:r>
            <a:r>
              <a:rPr b="0" i="0" lang="en-US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b="0" i="0" sz="2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19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AutoNum type="arabicPeriod"/>
            </a:pPr>
            <a:r>
              <a:rPr b="0" i="0" lang="en-US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Start with single-character vocabulary of size </a:t>
            </a:r>
            <a:r>
              <a:rPr b="1" i="0" lang="en-US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endParaRPr b="1" i="0" sz="2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19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AutoNum type="arabicPeriod"/>
            </a:pPr>
            <a:r>
              <a:rPr b="0" i="0" lang="en-US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Compute </a:t>
            </a:r>
            <a:r>
              <a:rPr b="0" i="0" lang="en-US" sz="2100" u="sng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character bi-gram</a:t>
            </a:r>
            <a:r>
              <a:rPr b="0" i="0" lang="en-US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statistics</a:t>
            </a:r>
            <a:endParaRPr b="0" i="0" sz="2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US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{</a:t>
            </a:r>
            <a:r>
              <a:rPr b="1" i="0" lang="en-US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'th': 6</a:t>
            </a:r>
            <a:r>
              <a:rPr b="0" i="0" lang="en-US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'y ': 5, 'e ': 5, ' b': 5, ' f': 4, 's ': 4, ' g': 4, 're': 4, ' w': 4, ' t': 4, 'A ': 3, 'un': 3, 'nc': 3, 'gr': 3, 'in': 3, 'h ': 3, 'nd': 3, 'd ': 3, 'as': 3, 'he': 3, 'ou': 3, ' s': 2, 'ne': 2…}</a:t>
            </a:r>
            <a:endParaRPr b="0" i="0" sz="2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19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AutoNum type="arabicPeriod"/>
            </a:pPr>
            <a:r>
              <a:rPr b="0" i="0" lang="en-US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Pick only the most frequent character bi-gram, replace it with new token </a:t>
            </a:r>
            <a:r>
              <a:rPr b="1" i="0" lang="en-US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A.</a:t>
            </a:r>
            <a:endParaRPr b="1" i="0" sz="2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US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{</a:t>
            </a:r>
            <a:r>
              <a:rPr b="0" i="0" lang="en-US" sz="21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“A sneaky fox jumps over my uncle’s fence.”,</a:t>
            </a:r>
            <a:endParaRPr b="0" i="0" sz="21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US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“</a:t>
            </a:r>
            <a:r>
              <a:rPr b="0" i="0" lang="en-US" sz="2100" u="none" cap="none" strike="noStrike">
                <a:solidFill>
                  <a:srgbClr val="BF9000"/>
                </a:solidFill>
                <a:latin typeface="Arial"/>
                <a:ea typeface="Arial"/>
                <a:cs typeface="Arial"/>
                <a:sym typeface="Arial"/>
              </a:rPr>
              <a:t>A greyhound was chasing </a:t>
            </a:r>
            <a:r>
              <a:rPr b="1" i="0" lang="en-US" sz="21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b="0" i="0" lang="en-US" sz="2100" u="none" cap="none" strike="noStrike">
                <a:solidFill>
                  <a:srgbClr val="BF9000"/>
                </a:solidFill>
                <a:latin typeface="Arial"/>
                <a:ea typeface="Arial"/>
                <a:cs typeface="Arial"/>
                <a:sym typeface="Arial"/>
              </a:rPr>
              <a:t>e boy </a:t>
            </a:r>
            <a:r>
              <a:rPr b="1" i="0" lang="en-US" sz="21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b="0" i="0" lang="en-US" sz="2100" u="none" cap="none" strike="noStrike">
                <a:solidFill>
                  <a:srgbClr val="BF9000"/>
                </a:solidFill>
                <a:latin typeface="Arial"/>
                <a:ea typeface="Arial"/>
                <a:cs typeface="Arial"/>
                <a:sym typeface="Arial"/>
              </a:rPr>
              <a:t>rough </a:t>
            </a:r>
            <a:r>
              <a:rPr b="1" i="0" lang="en-US" sz="21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b="0" i="0" lang="en-US" sz="2100" u="none" cap="none" strike="noStrike">
                <a:solidFill>
                  <a:srgbClr val="BF9000"/>
                </a:solidFill>
                <a:latin typeface="Arial"/>
                <a:ea typeface="Arial"/>
                <a:cs typeface="Arial"/>
                <a:sym typeface="Arial"/>
              </a:rPr>
              <a:t>e dark forest.</a:t>
            </a:r>
            <a:r>
              <a:rPr b="0" i="0" lang="en-US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”,</a:t>
            </a:r>
            <a:endParaRPr b="0" i="0" sz="2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US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”</a:t>
            </a:r>
            <a:r>
              <a:rPr b="0" i="0" lang="en-US" sz="2100" u="none" cap="none" strike="noStrike">
                <a:solidFill>
                  <a:srgbClr val="A61C00"/>
                </a:solidFill>
                <a:latin typeface="Arial"/>
                <a:ea typeface="Arial"/>
                <a:cs typeface="Arial"/>
                <a:sym typeface="Arial"/>
              </a:rPr>
              <a:t>A great stone building wi</a:t>
            </a:r>
            <a:r>
              <a:rPr b="1" i="0" lang="en-US" sz="21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b="0" i="0" lang="en-US" sz="2100" u="none" cap="none" strike="noStrike">
                <a:solidFill>
                  <a:srgbClr val="A61C00"/>
                </a:solidFill>
                <a:latin typeface="Arial"/>
                <a:ea typeface="Arial"/>
                <a:cs typeface="Arial"/>
                <a:sym typeface="Arial"/>
              </a:rPr>
              <a:t> fence wi</a:t>
            </a:r>
            <a:r>
              <a:rPr b="1" i="0" lang="en-US" sz="21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b="0" i="0" lang="en-US" sz="21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100" u="none" cap="none" strike="noStrike">
                <a:solidFill>
                  <a:srgbClr val="A61C00"/>
                </a:solidFill>
                <a:latin typeface="Arial"/>
                <a:ea typeface="Arial"/>
                <a:cs typeface="Arial"/>
                <a:sym typeface="Arial"/>
              </a:rPr>
              <a:t>a boy behind was guarded by </a:t>
            </a:r>
            <a:r>
              <a:rPr b="1" i="0" lang="en-US" sz="21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b="0" i="0" lang="en-US" sz="2100" u="none" cap="none" strike="noStrike">
                <a:solidFill>
                  <a:srgbClr val="A61C00"/>
                </a:solidFill>
                <a:latin typeface="Arial"/>
                <a:ea typeface="Arial"/>
                <a:cs typeface="Arial"/>
                <a:sym typeface="Arial"/>
              </a:rPr>
              <a:t>e greyhound</a:t>
            </a:r>
            <a:r>
              <a:rPr b="0" i="0" lang="en-US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”}</a:t>
            </a:r>
            <a:endParaRPr b="0" i="0" sz="2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6" name="Google Shape;806;p67"/>
          <p:cNvSpPr txBox="1"/>
          <p:nvPr/>
        </p:nvSpPr>
        <p:spPr>
          <a:xfrm>
            <a:off x="415544" y="6331175"/>
            <a:ext cx="8759700" cy="2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Sennrich, R., Haddow, B. and Birch, A., 2016, August. Neural Machine Translation of Rare Words with Subword Units. In </a:t>
            </a:r>
            <a:r>
              <a:rPr b="0" i="1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Proceedings of the 54th Annual Meeting of the Association for Computational Linguistics (Volume 1: Long Papers)</a:t>
            </a: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(pp. 1715-1725).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</a:pPr>
            <a:r>
              <a:t/>
            </a:r>
            <a:endParaRPr b="0" i="0" sz="1333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68"/>
          <p:cNvSpPr txBox="1"/>
          <p:nvPr>
            <p:ph idx="4294967295" type="title"/>
          </p:nvPr>
        </p:nvSpPr>
        <p:spPr>
          <a:xfrm>
            <a:off x="415538" y="500142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/>
              <a:t>Sub-word Units (BPE)</a:t>
            </a:r>
            <a:endParaRPr/>
          </a:p>
        </p:txBody>
      </p:sp>
      <p:sp>
        <p:nvSpPr>
          <p:cNvPr id="812" name="Google Shape;812;p68"/>
          <p:cNvSpPr txBox="1"/>
          <p:nvPr>
            <p:ph idx="12" type="sldNum"/>
          </p:nvPr>
        </p:nvSpPr>
        <p:spPr>
          <a:xfrm>
            <a:off x="10415352" y="6217625"/>
            <a:ext cx="16128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154</a:t>
            </a:r>
            <a:endParaRPr/>
          </a:p>
        </p:txBody>
      </p:sp>
      <p:graphicFrame>
        <p:nvGraphicFramePr>
          <p:cNvPr id="813" name="Google Shape;813;p68"/>
          <p:cNvGraphicFramePr/>
          <p:nvPr/>
        </p:nvGraphicFramePr>
        <p:xfrm>
          <a:off x="17425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{E2A70BE9-4923-4DBF-B1AD-9856350866EA}</a:tableStyleId>
              </a:tblPr>
              <a:tblGrid>
                <a:gridCol w="1480425"/>
                <a:gridCol w="1608000"/>
                <a:gridCol w="1352825"/>
                <a:gridCol w="1480425"/>
                <a:gridCol w="1480425"/>
                <a:gridCol w="1480425"/>
                <a:gridCol w="1480425"/>
                <a:gridCol w="1480425"/>
              </a:tblGrid>
              <a:tr h="414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/>
                        <a:t>Terminology</a:t>
                      </a:r>
                      <a:endParaRPr sz="10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Connections to other research areas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Common NLP problems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Pre-processing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Naïve methods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Sparse Representations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Dense Representations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-US" sz="900" u="none" cap="none" strike="noStrike"/>
                        <a:t>Sub-word representations</a:t>
                      </a:r>
                      <a:endParaRPr b="1"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  <p:sp>
        <p:nvSpPr>
          <p:cNvPr id="814" name="Google Shape;814;p68"/>
          <p:cNvSpPr txBox="1"/>
          <p:nvPr/>
        </p:nvSpPr>
        <p:spPr>
          <a:xfrm>
            <a:off x="415550" y="1477900"/>
            <a:ext cx="11360700" cy="37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US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Given a corpus C, we can </a:t>
            </a:r>
            <a:r>
              <a:rPr b="1" i="0" lang="en-US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estimate</a:t>
            </a:r>
            <a:r>
              <a:rPr b="0" i="0" lang="en-US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the optimal language units </a:t>
            </a:r>
            <a:r>
              <a:rPr b="1" i="0" lang="en-US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greedily</a:t>
            </a:r>
            <a:endParaRPr b="0" i="0" sz="2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US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{</a:t>
            </a:r>
            <a:r>
              <a:rPr b="0" i="0" lang="en-US" sz="21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“A sneaky fox jumps over my uncle’s fence.”,</a:t>
            </a:r>
            <a:endParaRPr b="0" i="0" sz="21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US" sz="21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r>
              <a:rPr b="0" i="0" lang="en-US" sz="2100" u="none" cap="none" strike="noStrike">
                <a:solidFill>
                  <a:srgbClr val="BF9000"/>
                </a:solidFill>
                <a:latin typeface="Arial"/>
                <a:ea typeface="Arial"/>
                <a:cs typeface="Arial"/>
                <a:sym typeface="Arial"/>
              </a:rPr>
              <a:t>A greyhound was chasing </a:t>
            </a:r>
            <a:r>
              <a:rPr b="1" i="0" lang="en-US" sz="21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b="0" i="0" lang="en-US" sz="2100" u="none" cap="none" strike="noStrike">
                <a:solidFill>
                  <a:srgbClr val="BF9000"/>
                </a:solidFill>
                <a:latin typeface="Arial"/>
                <a:ea typeface="Arial"/>
                <a:cs typeface="Arial"/>
                <a:sym typeface="Arial"/>
              </a:rPr>
              <a:t>e boy </a:t>
            </a:r>
            <a:r>
              <a:rPr b="1" i="0" lang="en-US" sz="21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b="0" i="0" lang="en-US" sz="2100" u="none" cap="none" strike="noStrike">
                <a:solidFill>
                  <a:srgbClr val="BF9000"/>
                </a:solidFill>
                <a:latin typeface="Arial"/>
                <a:ea typeface="Arial"/>
                <a:cs typeface="Arial"/>
                <a:sym typeface="Arial"/>
              </a:rPr>
              <a:t>rough </a:t>
            </a:r>
            <a:r>
              <a:rPr b="1" i="0" lang="en-US" sz="21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b="0" i="0" lang="en-US" sz="2100" u="none" cap="none" strike="noStrike">
                <a:solidFill>
                  <a:srgbClr val="BF9000"/>
                </a:solidFill>
                <a:latin typeface="Arial"/>
                <a:ea typeface="Arial"/>
                <a:cs typeface="Arial"/>
                <a:sym typeface="Arial"/>
              </a:rPr>
              <a:t>e dark forest.</a:t>
            </a:r>
            <a:r>
              <a:rPr b="0" i="0" lang="en-US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”, </a:t>
            </a:r>
            <a:endParaRPr b="0" i="0" sz="2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US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”</a:t>
            </a:r>
            <a:r>
              <a:rPr b="0" i="0" lang="en-US" sz="2100" u="none" cap="none" strike="noStrike">
                <a:solidFill>
                  <a:srgbClr val="A61C00"/>
                </a:solidFill>
                <a:latin typeface="Arial"/>
                <a:ea typeface="Arial"/>
                <a:cs typeface="Arial"/>
                <a:sym typeface="Arial"/>
              </a:rPr>
              <a:t>A great stone building wi</a:t>
            </a:r>
            <a:r>
              <a:rPr b="1" i="0" lang="en-US" sz="21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b="0" i="0" lang="en-US" sz="2100" u="none" cap="none" strike="noStrike">
                <a:solidFill>
                  <a:srgbClr val="A61C00"/>
                </a:solidFill>
                <a:latin typeface="Arial"/>
                <a:ea typeface="Arial"/>
                <a:cs typeface="Arial"/>
                <a:sym typeface="Arial"/>
              </a:rPr>
              <a:t> fence wi</a:t>
            </a:r>
            <a:r>
              <a:rPr b="1" i="0" lang="en-US" sz="21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b="0" i="0" lang="en-US" sz="21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100" u="none" cap="none" strike="noStrike">
                <a:solidFill>
                  <a:srgbClr val="A61C00"/>
                </a:solidFill>
                <a:latin typeface="Arial"/>
                <a:ea typeface="Arial"/>
                <a:cs typeface="Arial"/>
                <a:sym typeface="Arial"/>
              </a:rPr>
              <a:t>a boy behind was guarded by </a:t>
            </a:r>
            <a:r>
              <a:rPr b="1" i="0" lang="en-US" sz="21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b="0" i="0" lang="en-US" sz="2100" u="none" cap="none" strike="noStrike">
                <a:solidFill>
                  <a:srgbClr val="A61C00"/>
                </a:solidFill>
                <a:latin typeface="Arial"/>
                <a:ea typeface="Arial"/>
                <a:cs typeface="Arial"/>
                <a:sym typeface="Arial"/>
              </a:rPr>
              <a:t>e greyhound</a:t>
            </a:r>
            <a:r>
              <a:rPr b="0" i="0" lang="en-US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”}</a:t>
            </a:r>
            <a:endParaRPr b="0" i="0" sz="2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19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AutoNum type="arabicPeriod"/>
            </a:pPr>
            <a:r>
              <a:rPr b="0" i="0" lang="en-US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Start with single-character vocabulary of size </a:t>
            </a:r>
            <a:r>
              <a:rPr b="1" i="0" lang="en-US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endParaRPr b="1" i="0" sz="2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19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AutoNum type="arabicPeriod"/>
            </a:pPr>
            <a:r>
              <a:rPr b="0" i="0" lang="en-US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Compute </a:t>
            </a:r>
            <a:r>
              <a:rPr b="0" i="0" lang="en-US" sz="2100" u="sng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character bi-gram</a:t>
            </a:r>
            <a:r>
              <a:rPr b="0" i="0" lang="en-US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statistics</a:t>
            </a:r>
            <a:endParaRPr b="0" i="0" sz="2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19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AutoNum type="arabicPeriod"/>
            </a:pPr>
            <a:r>
              <a:rPr b="0" i="0" lang="en-US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Pick only the most frequent character bi-gram, replace it with new token </a:t>
            </a:r>
            <a:r>
              <a:rPr b="1" i="0" lang="en-US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A.</a:t>
            </a:r>
            <a:endParaRPr b="1" i="0" sz="2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19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AutoNum type="arabicPeriod"/>
            </a:pPr>
            <a:r>
              <a:rPr b="0" i="0" lang="en-US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Add token into vocabulary. It now has size </a:t>
            </a:r>
            <a:r>
              <a:rPr b="1" i="0" lang="en-US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N+1</a:t>
            </a:r>
            <a:r>
              <a:rPr b="0" i="0" lang="en-US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 Repeat until vocabulary size equals </a:t>
            </a:r>
            <a:r>
              <a:rPr b="1" i="0" lang="en-US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L.</a:t>
            </a:r>
            <a:endParaRPr b="1" i="0" sz="2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68"/>
          <p:cNvSpPr txBox="1"/>
          <p:nvPr/>
        </p:nvSpPr>
        <p:spPr>
          <a:xfrm>
            <a:off x="415544" y="6331175"/>
            <a:ext cx="8759700" cy="2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Sennrich, R., Haddow, B. and Birch, A., 2016, August. Neural Machine Translation of Rare Words with Subword Units. In </a:t>
            </a:r>
            <a:r>
              <a:rPr b="0" i="1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Proceedings of the 54th Annual Meeting of the Association for Computational Linguistics (Volume 1: Long Papers)</a:t>
            </a: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(pp. 1715-1725).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</a:pPr>
            <a:r>
              <a:t/>
            </a:r>
            <a:endParaRPr b="0" i="0" sz="1333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p69"/>
          <p:cNvSpPr txBox="1"/>
          <p:nvPr>
            <p:ph idx="4294967295" type="title"/>
          </p:nvPr>
        </p:nvSpPr>
        <p:spPr>
          <a:xfrm>
            <a:off x="415538" y="500142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/>
              <a:t>Sub-word Units (BPE)</a:t>
            </a:r>
            <a:endParaRPr/>
          </a:p>
        </p:txBody>
      </p:sp>
      <p:sp>
        <p:nvSpPr>
          <p:cNvPr id="821" name="Google Shape;821;p69"/>
          <p:cNvSpPr txBox="1"/>
          <p:nvPr>
            <p:ph idx="12" type="sldNum"/>
          </p:nvPr>
        </p:nvSpPr>
        <p:spPr>
          <a:xfrm>
            <a:off x="10415352" y="6217625"/>
            <a:ext cx="16128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154</a:t>
            </a:r>
            <a:endParaRPr/>
          </a:p>
        </p:txBody>
      </p:sp>
      <p:graphicFrame>
        <p:nvGraphicFramePr>
          <p:cNvPr id="822" name="Google Shape;822;p69"/>
          <p:cNvGraphicFramePr/>
          <p:nvPr/>
        </p:nvGraphicFramePr>
        <p:xfrm>
          <a:off x="17425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{E2A70BE9-4923-4DBF-B1AD-9856350866EA}</a:tableStyleId>
              </a:tblPr>
              <a:tblGrid>
                <a:gridCol w="1480425"/>
                <a:gridCol w="1608000"/>
                <a:gridCol w="1352825"/>
                <a:gridCol w="1480425"/>
                <a:gridCol w="1480425"/>
                <a:gridCol w="1480425"/>
                <a:gridCol w="1480425"/>
                <a:gridCol w="1480425"/>
              </a:tblGrid>
              <a:tr h="414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/>
                        <a:t>Terminology</a:t>
                      </a:r>
                      <a:endParaRPr sz="10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Connections to other research areas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Common NLP problems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Pre-processing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Naïve methods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Sparse Representations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Dense Representations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-US" sz="900" u="none" cap="none" strike="noStrike"/>
                        <a:t>Sub-word representations</a:t>
                      </a:r>
                      <a:endParaRPr b="1"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  <p:sp>
        <p:nvSpPr>
          <p:cNvPr id="823" name="Google Shape;823;p69"/>
          <p:cNvSpPr txBox="1"/>
          <p:nvPr/>
        </p:nvSpPr>
        <p:spPr>
          <a:xfrm>
            <a:off x="415550" y="1477900"/>
            <a:ext cx="11360700" cy="56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US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Given a corpus C, we can </a:t>
            </a:r>
            <a:r>
              <a:rPr b="1" i="0" lang="en-US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estimate</a:t>
            </a:r>
            <a:r>
              <a:rPr b="0" i="0" lang="en-US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the optimal language units </a:t>
            </a:r>
            <a:r>
              <a:rPr b="1" i="0" lang="en-US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greedily</a:t>
            </a:r>
            <a:endParaRPr b="0" i="0" sz="2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US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{</a:t>
            </a:r>
            <a:r>
              <a:rPr b="0" i="0" lang="en-US" sz="21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“A sneaky fox jumps over my uncle’s fence.”,</a:t>
            </a:r>
            <a:endParaRPr b="0" i="0" sz="21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US" sz="21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r>
              <a:rPr b="0" i="0" lang="en-US" sz="2100" u="none" cap="none" strike="noStrike">
                <a:solidFill>
                  <a:srgbClr val="BF9000"/>
                </a:solidFill>
                <a:latin typeface="Arial"/>
                <a:ea typeface="Arial"/>
                <a:cs typeface="Arial"/>
                <a:sym typeface="Arial"/>
              </a:rPr>
              <a:t>A greyhound was chasing </a:t>
            </a:r>
            <a:r>
              <a:rPr b="1" i="0" lang="en-US" sz="21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b="0" i="0" lang="en-US" sz="2100" u="none" cap="none" strike="noStrike">
                <a:solidFill>
                  <a:srgbClr val="BF9000"/>
                </a:solidFill>
                <a:latin typeface="Arial"/>
                <a:ea typeface="Arial"/>
                <a:cs typeface="Arial"/>
                <a:sym typeface="Arial"/>
              </a:rPr>
              <a:t>e boy </a:t>
            </a:r>
            <a:r>
              <a:rPr b="1" i="0" lang="en-US" sz="21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b="0" i="0" lang="en-US" sz="2100" u="none" cap="none" strike="noStrike">
                <a:solidFill>
                  <a:srgbClr val="BF9000"/>
                </a:solidFill>
                <a:latin typeface="Arial"/>
                <a:ea typeface="Arial"/>
                <a:cs typeface="Arial"/>
                <a:sym typeface="Arial"/>
              </a:rPr>
              <a:t>rough </a:t>
            </a:r>
            <a:r>
              <a:rPr b="1" i="0" lang="en-US" sz="21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b="0" i="0" lang="en-US" sz="2100" u="none" cap="none" strike="noStrike">
                <a:solidFill>
                  <a:srgbClr val="BF9000"/>
                </a:solidFill>
                <a:latin typeface="Arial"/>
                <a:ea typeface="Arial"/>
                <a:cs typeface="Arial"/>
                <a:sym typeface="Arial"/>
              </a:rPr>
              <a:t>e dark forest.</a:t>
            </a:r>
            <a:r>
              <a:rPr b="0" i="0" lang="en-US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”, </a:t>
            </a:r>
            <a:endParaRPr b="0" i="0" sz="2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US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”</a:t>
            </a:r>
            <a:r>
              <a:rPr b="0" i="0" lang="en-US" sz="2100" u="none" cap="none" strike="noStrike">
                <a:solidFill>
                  <a:srgbClr val="A61C00"/>
                </a:solidFill>
                <a:latin typeface="Arial"/>
                <a:ea typeface="Arial"/>
                <a:cs typeface="Arial"/>
                <a:sym typeface="Arial"/>
              </a:rPr>
              <a:t>A great stone building wi</a:t>
            </a:r>
            <a:r>
              <a:rPr b="1" i="0" lang="en-US" sz="21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b="0" i="0" lang="en-US" sz="2100" u="none" cap="none" strike="noStrike">
                <a:solidFill>
                  <a:srgbClr val="A61C00"/>
                </a:solidFill>
                <a:latin typeface="Arial"/>
                <a:ea typeface="Arial"/>
                <a:cs typeface="Arial"/>
                <a:sym typeface="Arial"/>
              </a:rPr>
              <a:t> fence wi</a:t>
            </a:r>
            <a:r>
              <a:rPr b="1" i="0" lang="en-US" sz="21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b="0" i="0" lang="en-US" sz="21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100" u="none" cap="none" strike="noStrike">
                <a:solidFill>
                  <a:srgbClr val="A61C00"/>
                </a:solidFill>
                <a:latin typeface="Arial"/>
                <a:ea typeface="Arial"/>
                <a:cs typeface="Arial"/>
                <a:sym typeface="Arial"/>
              </a:rPr>
              <a:t>a boy behind was guarded by </a:t>
            </a:r>
            <a:r>
              <a:rPr b="1" i="0" lang="en-US" sz="21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b="0" i="0" lang="en-US" sz="2100" u="none" cap="none" strike="noStrike">
                <a:solidFill>
                  <a:srgbClr val="A61C00"/>
                </a:solidFill>
                <a:latin typeface="Arial"/>
                <a:ea typeface="Arial"/>
                <a:cs typeface="Arial"/>
                <a:sym typeface="Arial"/>
              </a:rPr>
              <a:t>e greyhound</a:t>
            </a:r>
            <a:r>
              <a:rPr b="0" i="0" lang="en-US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”}</a:t>
            </a:r>
            <a:endParaRPr b="0" i="0" sz="2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19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5888D"/>
              </a:buClr>
              <a:buSzPts val="2100"/>
              <a:buFont typeface="Arial"/>
              <a:buAutoNum type="arabicPeriod"/>
            </a:pPr>
            <a:r>
              <a:rPr b="0" i="0" lang="en-US" sz="2100" u="none" cap="none" strike="noStrike">
                <a:solidFill>
                  <a:srgbClr val="85888D"/>
                </a:solidFill>
                <a:latin typeface="Arial"/>
                <a:ea typeface="Arial"/>
                <a:cs typeface="Arial"/>
                <a:sym typeface="Arial"/>
              </a:rPr>
              <a:t>Start with single-character vocabulary of size </a:t>
            </a:r>
            <a:r>
              <a:rPr b="1" i="0" lang="en-US" sz="2100" u="none" cap="none" strike="noStrike">
                <a:solidFill>
                  <a:srgbClr val="85888D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endParaRPr b="1" i="0" sz="2100" u="none" cap="none" strike="noStrike">
              <a:solidFill>
                <a:srgbClr val="85888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19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5888D"/>
              </a:buClr>
              <a:buSzPts val="2100"/>
              <a:buFont typeface="Arial"/>
              <a:buAutoNum type="arabicPeriod"/>
            </a:pPr>
            <a:r>
              <a:rPr b="0" i="0" lang="en-US" sz="2100" u="none" cap="none" strike="noStrike">
                <a:solidFill>
                  <a:srgbClr val="85888D"/>
                </a:solidFill>
                <a:latin typeface="Arial"/>
                <a:ea typeface="Arial"/>
                <a:cs typeface="Arial"/>
                <a:sym typeface="Arial"/>
              </a:rPr>
              <a:t>Compute </a:t>
            </a:r>
            <a:r>
              <a:rPr b="0" i="0" lang="en-US" sz="2100" u="sng" cap="none" strike="noStrike">
                <a:solidFill>
                  <a:srgbClr val="85888D"/>
                </a:solidFill>
                <a:latin typeface="Arial"/>
                <a:ea typeface="Arial"/>
                <a:cs typeface="Arial"/>
                <a:sym typeface="Arial"/>
              </a:rPr>
              <a:t>character bi-gram</a:t>
            </a:r>
            <a:r>
              <a:rPr b="0" i="0" lang="en-US" sz="2100" u="none" cap="none" strike="noStrike">
                <a:solidFill>
                  <a:srgbClr val="85888D"/>
                </a:solidFill>
                <a:latin typeface="Arial"/>
                <a:ea typeface="Arial"/>
                <a:cs typeface="Arial"/>
                <a:sym typeface="Arial"/>
              </a:rPr>
              <a:t> statistics</a:t>
            </a:r>
            <a:endParaRPr b="0" i="0" sz="2100" u="none" cap="none" strike="noStrike">
              <a:solidFill>
                <a:srgbClr val="85888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19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5888D"/>
              </a:buClr>
              <a:buSzPts val="2100"/>
              <a:buFont typeface="Arial"/>
              <a:buAutoNum type="arabicPeriod"/>
            </a:pPr>
            <a:r>
              <a:rPr b="0" i="0" lang="en-US" sz="2100" u="none" cap="none" strike="noStrike">
                <a:solidFill>
                  <a:srgbClr val="85888D"/>
                </a:solidFill>
                <a:latin typeface="Arial"/>
                <a:ea typeface="Arial"/>
                <a:cs typeface="Arial"/>
                <a:sym typeface="Arial"/>
              </a:rPr>
              <a:t>Pick only the most frequent character bi-gram, replace it with new token </a:t>
            </a:r>
            <a:r>
              <a:rPr b="1" i="0" lang="en-US" sz="2100" u="none" cap="none" strike="noStrike">
                <a:solidFill>
                  <a:srgbClr val="85888D"/>
                </a:solidFill>
                <a:latin typeface="Arial"/>
                <a:ea typeface="Arial"/>
                <a:cs typeface="Arial"/>
                <a:sym typeface="Arial"/>
              </a:rPr>
              <a:t>A.</a:t>
            </a:r>
            <a:endParaRPr b="1" i="0" sz="2100" u="none" cap="none" strike="noStrike">
              <a:solidFill>
                <a:srgbClr val="85888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19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5888D"/>
              </a:buClr>
              <a:buSzPts val="2100"/>
              <a:buFont typeface="Arial"/>
              <a:buAutoNum type="arabicPeriod"/>
            </a:pPr>
            <a:r>
              <a:rPr b="0" i="0" lang="en-US" sz="2100" u="none" cap="none" strike="noStrike">
                <a:solidFill>
                  <a:srgbClr val="85888D"/>
                </a:solidFill>
                <a:latin typeface="Arial"/>
                <a:ea typeface="Arial"/>
                <a:cs typeface="Arial"/>
                <a:sym typeface="Arial"/>
              </a:rPr>
              <a:t>Add token into vocabulary. It now has size </a:t>
            </a:r>
            <a:r>
              <a:rPr b="1" i="0" lang="en-US" sz="2100" u="none" cap="none" strike="noStrike">
                <a:solidFill>
                  <a:srgbClr val="85888D"/>
                </a:solidFill>
                <a:latin typeface="Arial"/>
                <a:ea typeface="Arial"/>
                <a:cs typeface="Arial"/>
                <a:sym typeface="Arial"/>
              </a:rPr>
              <a:t>N+1</a:t>
            </a:r>
            <a:r>
              <a:rPr b="0" i="0" lang="en-US" sz="2100" u="none" cap="none" strike="noStrike">
                <a:solidFill>
                  <a:srgbClr val="85888D"/>
                </a:solidFill>
                <a:latin typeface="Arial"/>
                <a:ea typeface="Arial"/>
                <a:cs typeface="Arial"/>
                <a:sym typeface="Arial"/>
              </a:rPr>
              <a:t>. Repeat until vocabulary size equals </a:t>
            </a:r>
            <a:r>
              <a:rPr b="1" i="0" lang="en-US" sz="2100" u="none" cap="none" strike="noStrike">
                <a:solidFill>
                  <a:srgbClr val="85888D"/>
                </a:solidFill>
                <a:latin typeface="Arial"/>
                <a:ea typeface="Arial"/>
                <a:cs typeface="Arial"/>
                <a:sym typeface="Arial"/>
              </a:rPr>
              <a:t>L.</a:t>
            </a:r>
            <a:endParaRPr b="1" i="0" sz="2100" u="none" cap="none" strike="noStrike">
              <a:solidFill>
                <a:srgbClr val="85888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1" i="0" sz="2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US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character bi-grams occurrences in second cycle</a:t>
            </a:r>
            <a:endParaRPr b="1" i="0" sz="2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US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're': 4, 'un': 3, 'nc': 3, 'gr': 3, 'ou': 3, 'nd': 3, 'as': 3, 'in': 3, </a:t>
            </a:r>
            <a:r>
              <a:rPr b="1" i="0" lang="en-US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'Xe'</a:t>
            </a:r>
            <a:r>
              <a:rPr b="0" i="0" lang="en-US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3, 'ne': 2, 'ea': 2, 'fo': 2, 'fe': 2, 'en': 2, 'ce': 2, 'Ag': 2, 'ey': 2, 'yh': 2, 'ho': 2, 'dw': 2, 'wa': 2, 'ng': 2, 'eb': 2, 'bo': 2, 'oy': 2, '</a:t>
            </a:r>
            <a:r>
              <a:rPr b="1" i="0" lang="en-US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yX</a:t>
            </a:r>
            <a:r>
              <a:rPr b="0" i="0" lang="en-US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': 2, 'ed': 2, 'ar': 2, 'st': 2, 'wi': 2, '</a:t>
            </a:r>
            <a:r>
              <a:rPr b="1" i="0" lang="en-US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iX</a:t>
            </a:r>
            <a:r>
              <a:rPr b="0" i="0" lang="en-US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': 2,</a:t>
            </a:r>
            <a:endParaRPr b="0" i="0" sz="2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1" i="0" sz="2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4" name="Google Shape;824;p69"/>
          <p:cNvSpPr txBox="1"/>
          <p:nvPr/>
        </p:nvSpPr>
        <p:spPr>
          <a:xfrm>
            <a:off x="415544" y="6331175"/>
            <a:ext cx="8759700" cy="2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Sennrich, R., Haddow, B. and Birch, A., 2016, August. Neural Machine Translation of Rare Words with Subword Units. In </a:t>
            </a:r>
            <a:r>
              <a:rPr b="0" i="1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Proceedings of the 54th Annual Meeting of the Association for Computational Linguistics (Volume 1: Long Papers)</a:t>
            </a: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(pp. 1715-1725).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</a:pPr>
            <a:r>
              <a:t/>
            </a:r>
            <a:endParaRPr b="0" i="0" sz="1333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7"/>
          <p:cNvSpPr txBox="1"/>
          <p:nvPr>
            <p:ph idx="4294967295"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/>
              <a:t>Common Terminology in NLP</a:t>
            </a:r>
            <a:endParaRPr/>
          </a:p>
        </p:txBody>
      </p:sp>
      <p:sp>
        <p:nvSpPr>
          <p:cNvPr id="142" name="Google Shape;142;p7"/>
          <p:cNvSpPr txBox="1"/>
          <p:nvPr>
            <p:ph idx="12" type="sldNum"/>
          </p:nvPr>
        </p:nvSpPr>
        <p:spPr>
          <a:xfrm>
            <a:off x="10415352" y="6217625"/>
            <a:ext cx="16128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154</a:t>
            </a:r>
            <a:endParaRPr/>
          </a:p>
        </p:txBody>
      </p:sp>
      <p:sp>
        <p:nvSpPr>
          <p:cNvPr id="143" name="Google Shape;143;p7"/>
          <p:cNvSpPr txBox="1"/>
          <p:nvPr/>
        </p:nvSpPr>
        <p:spPr>
          <a:xfrm>
            <a:off x="873425" y="1570100"/>
            <a:ext cx="6049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7"/>
          <p:cNvSpPr txBox="1"/>
          <p:nvPr>
            <p:ph idx="4294967295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Char char="•"/>
            </a:pPr>
            <a:r>
              <a:rPr b="1" lang="en-US" sz="2300"/>
              <a:t>Token</a:t>
            </a:r>
            <a:r>
              <a:rPr lang="en-US" sz="2300"/>
              <a:t> — unit of text, text is sequence of tokens</a:t>
            </a:r>
            <a:endParaRPr sz="2300"/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Char char="•"/>
            </a:pPr>
            <a:r>
              <a:rPr b="1" lang="en-US" sz="2300"/>
              <a:t>Corpus</a:t>
            </a:r>
            <a:r>
              <a:rPr lang="en-US" sz="2300"/>
              <a:t> — dataset with natural language</a:t>
            </a:r>
            <a:endParaRPr sz="2300"/>
          </a:p>
        </p:txBody>
      </p:sp>
      <p:graphicFrame>
        <p:nvGraphicFramePr>
          <p:cNvPr id="145" name="Google Shape;145;p7"/>
          <p:cNvGraphicFramePr/>
          <p:nvPr/>
        </p:nvGraphicFramePr>
        <p:xfrm>
          <a:off x="17425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{E2A70BE9-4923-4DBF-B1AD-9856350866EA}</a:tableStyleId>
              </a:tblPr>
              <a:tblGrid>
                <a:gridCol w="1480425"/>
                <a:gridCol w="1608000"/>
                <a:gridCol w="1352825"/>
                <a:gridCol w="1480425"/>
                <a:gridCol w="1480425"/>
                <a:gridCol w="1480425"/>
                <a:gridCol w="1480425"/>
                <a:gridCol w="1480425"/>
              </a:tblGrid>
              <a:tr h="414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en-US" sz="1000" u="none" cap="none" strike="noStrike"/>
                        <a:t>Terminology</a:t>
                      </a:r>
                      <a:endParaRPr b="1" sz="10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Connections to other research areas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Common NLP problems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Pre-processing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Naïve methods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Sparse Representations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Dense Representations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Sub-word representations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46" name="Google Shape;146;p7"/>
          <p:cNvSpPr txBox="1"/>
          <p:nvPr/>
        </p:nvSpPr>
        <p:spPr>
          <a:xfrm>
            <a:off x="474350" y="2898625"/>
            <a:ext cx="111324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US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{</a:t>
            </a:r>
            <a:r>
              <a:rPr b="0" i="0" lang="en-US" sz="2100" u="none" cap="none" strike="noStrike">
                <a:solidFill>
                  <a:srgbClr val="B45F06"/>
                </a:solidFill>
                <a:latin typeface="Arial"/>
                <a:ea typeface="Arial"/>
                <a:cs typeface="Arial"/>
                <a:sym typeface="Arial"/>
              </a:rPr>
              <a:t>“A sneaky fox jumps over my uncle’s fence.”,</a:t>
            </a:r>
            <a:endParaRPr b="0" i="0" sz="2100" u="none" cap="none" strike="noStrike">
              <a:solidFill>
                <a:srgbClr val="B45F0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US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100" u="none" cap="none" strike="noStrike">
                <a:solidFill>
                  <a:srgbClr val="BF9000"/>
                </a:solidFill>
                <a:latin typeface="Arial"/>
                <a:ea typeface="Arial"/>
                <a:cs typeface="Arial"/>
                <a:sym typeface="Arial"/>
              </a:rPr>
              <a:t>“A greyhound was chasing the boy through the dark forest.”, </a:t>
            </a:r>
            <a:endParaRPr b="0" i="0" sz="2100" u="none" cap="none" strike="noStrike">
              <a:solidFill>
                <a:srgbClr val="BF9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US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100" u="none" cap="none" strike="noStrike">
                <a:solidFill>
                  <a:srgbClr val="A61C00"/>
                </a:solidFill>
                <a:latin typeface="Arial"/>
                <a:ea typeface="Arial"/>
                <a:cs typeface="Arial"/>
                <a:sym typeface="Arial"/>
              </a:rPr>
              <a:t>”A great stone building with fence with a boy behind was guarded by the greyhound”</a:t>
            </a:r>
            <a:r>
              <a:rPr b="0" i="0" lang="en-US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b="0" i="0" sz="2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8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p70"/>
          <p:cNvSpPr txBox="1"/>
          <p:nvPr>
            <p:ph idx="4294967295" type="title"/>
          </p:nvPr>
        </p:nvSpPr>
        <p:spPr>
          <a:xfrm>
            <a:off x="415538" y="500142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/>
              <a:t>Sub-word Embeddings (BPE)</a:t>
            </a:r>
            <a:endParaRPr/>
          </a:p>
        </p:txBody>
      </p:sp>
      <p:sp>
        <p:nvSpPr>
          <p:cNvPr id="830" name="Google Shape;830;p70"/>
          <p:cNvSpPr txBox="1"/>
          <p:nvPr>
            <p:ph idx="12" type="sldNum"/>
          </p:nvPr>
        </p:nvSpPr>
        <p:spPr>
          <a:xfrm>
            <a:off x="10415352" y="6217625"/>
            <a:ext cx="16128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154</a:t>
            </a:r>
            <a:endParaRPr/>
          </a:p>
        </p:txBody>
      </p:sp>
      <p:graphicFrame>
        <p:nvGraphicFramePr>
          <p:cNvPr id="831" name="Google Shape;831;p70"/>
          <p:cNvGraphicFramePr/>
          <p:nvPr/>
        </p:nvGraphicFramePr>
        <p:xfrm>
          <a:off x="17425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{E2A70BE9-4923-4DBF-B1AD-9856350866EA}</a:tableStyleId>
              </a:tblPr>
              <a:tblGrid>
                <a:gridCol w="1480425"/>
                <a:gridCol w="1608000"/>
                <a:gridCol w="1352825"/>
                <a:gridCol w="1480425"/>
                <a:gridCol w="1480425"/>
                <a:gridCol w="1480425"/>
                <a:gridCol w="1480425"/>
                <a:gridCol w="1480425"/>
              </a:tblGrid>
              <a:tr h="414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/>
                        <a:t>Terminology</a:t>
                      </a:r>
                      <a:endParaRPr sz="10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Connections to other research areas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Common NLP problems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Pre-processing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Naïve methods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Sparse Representations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Dense Representations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-US" sz="900" u="none" cap="none" strike="noStrike"/>
                        <a:t>Sub-word representations</a:t>
                      </a:r>
                      <a:endParaRPr b="1"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  <p:sp>
        <p:nvSpPr>
          <p:cNvPr id="832" name="Google Shape;832;p70"/>
          <p:cNvSpPr txBox="1"/>
          <p:nvPr/>
        </p:nvSpPr>
        <p:spPr>
          <a:xfrm>
            <a:off x="415550" y="1477900"/>
            <a:ext cx="11360700" cy="18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19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●"/>
            </a:pPr>
            <a:r>
              <a:rPr b="0" i="0" lang="en-US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Having the language units from BPE, we can e.g. use Word2Vec to learn embeddings for these!  -&gt; </a:t>
            </a:r>
            <a:r>
              <a:rPr b="1" i="0" lang="en-US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FastText</a:t>
            </a:r>
            <a:r>
              <a:rPr b="0" i="0" lang="en-US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(Bojanowski et al.,2017)</a:t>
            </a:r>
            <a:endParaRPr b="0" i="0" sz="2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19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●"/>
            </a:pPr>
            <a:r>
              <a:rPr b="0" i="0" lang="en-US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Or </a:t>
            </a:r>
            <a:r>
              <a:rPr b="1" i="0" lang="en-US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learn</a:t>
            </a:r>
            <a:r>
              <a:rPr b="0" i="0" lang="en-US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those </a:t>
            </a:r>
            <a:r>
              <a:rPr b="1" i="0" lang="en-US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embeddings</a:t>
            </a:r>
            <a:r>
              <a:rPr b="0" i="0" lang="en-US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en-US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together</a:t>
            </a:r>
            <a:r>
              <a:rPr b="0" i="0" lang="en-US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with neural </a:t>
            </a:r>
            <a:r>
              <a:rPr b="1" i="0" lang="en-US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network</a:t>
            </a:r>
            <a:r>
              <a:rPr b="0" i="0" lang="en-US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en-US" sz="2100" u="sng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stay tuned for afternoon</a:t>
            </a:r>
            <a:r>
              <a:rPr b="0" i="0" lang="en-US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!</a:t>
            </a:r>
            <a:endParaRPr b="0" i="0" sz="2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70"/>
          <p:cNvSpPr txBox="1"/>
          <p:nvPr/>
        </p:nvSpPr>
        <p:spPr>
          <a:xfrm>
            <a:off x="262775" y="6302975"/>
            <a:ext cx="10806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Bojanowski, P., Grave, E., Joulin, A. and Mikolov, T., 2017. Enriching word vectors with subword information.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7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p71"/>
          <p:cNvSpPr txBox="1"/>
          <p:nvPr>
            <p:ph idx="4294967295"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/>
              <a:t>Takeaways</a:t>
            </a:r>
            <a:endParaRPr/>
          </a:p>
        </p:txBody>
      </p:sp>
      <p:sp>
        <p:nvSpPr>
          <p:cNvPr id="839" name="Google Shape;839;p71"/>
          <p:cNvSpPr txBox="1"/>
          <p:nvPr/>
        </p:nvSpPr>
        <p:spPr>
          <a:xfrm>
            <a:off x="995600" y="1813650"/>
            <a:ext cx="9853500" cy="3424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There are various ways to represent tokens/documents numerically.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Representations  are usually on (weighted) </a:t>
            </a: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sparse one-hot encoding </a:t>
            </a: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 </a:t>
            </a: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dense co-occurence </a:t>
            </a: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matrix factorizations (explicit: LSA, </a:t>
            </a: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GloVe</a:t>
            </a: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implicit: </a:t>
            </a: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Word2Vec</a:t>
            </a: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see proof from Levy and Goldberg, 2014).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pre-trained dense representations of tokens or documents are called “</a:t>
            </a:r>
            <a:r>
              <a:rPr b="1" i="1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embeddings</a:t>
            </a: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”.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One can also learn </a:t>
            </a: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subword embeddings</a:t>
            </a: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to complement or replace word embeddings.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0" name="Google Shape;840;p71"/>
          <p:cNvSpPr txBox="1"/>
          <p:nvPr>
            <p:ph idx="12" type="sldNum"/>
          </p:nvPr>
        </p:nvSpPr>
        <p:spPr>
          <a:xfrm>
            <a:off x="10415352" y="6217625"/>
            <a:ext cx="16128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154</a:t>
            </a:r>
            <a:endParaRPr/>
          </a:p>
        </p:txBody>
      </p:sp>
      <p:sp>
        <p:nvSpPr>
          <p:cNvPr id="841" name="Google Shape;841;p71"/>
          <p:cNvSpPr txBox="1"/>
          <p:nvPr>
            <p:ph idx="4294967295" type="title"/>
          </p:nvPr>
        </p:nvSpPr>
        <p:spPr>
          <a:xfrm>
            <a:off x="3819600" y="5394200"/>
            <a:ext cx="3633900" cy="7635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>
                <a:solidFill>
                  <a:srgbClr val="4A86E8"/>
                </a:solidFill>
              </a:rPr>
              <a:t>Questions</a:t>
            </a:r>
            <a:r>
              <a:rPr lang="en-US"/>
              <a:t>?</a:t>
            </a:r>
            <a:endParaRPr/>
          </a:p>
        </p:txBody>
      </p:sp>
      <p:graphicFrame>
        <p:nvGraphicFramePr>
          <p:cNvPr id="842" name="Google Shape;842;p71"/>
          <p:cNvGraphicFramePr/>
          <p:nvPr/>
        </p:nvGraphicFramePr>
        <p:xfrm>
          <a:off x="17425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{E2A70BE9-4923-4DBF-B1AD-9856350866EA}</a:tableStyleId>
              </a:tblPr>
              <a:tblGrid>
                <a:gridCol w="1480425"/>
                <a:gridCol w="1608000"/>
                <a:gridCol w="1352825"/>
                <a:gridCol w="1480425"/>
                <a:gridCol w="1480425"/>
                <a:gridCol w="1480425"/>
                <a:gridCol w="1480425"/>
                <a:gridCol w="1480425"/>
              </a:tblGrid>
              <a:tr h="414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/>
                        <a:t>Terminology</a:t>
                      </a:r>
                      <a:endParaRPr sz="10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Connections to other research areas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Common NLP problems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Pre-processing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Naïve methods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Sparse Representations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Dense Representations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Sub-word representations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</a:tr>
            </a:tbl>
          </a:graphicData>
        </a:graphic>
      </p:graphicFrame>
      <p:sp>
        <p:nvSpPr>
          <p:cNvPr id="843" name="Google Shape;843;p71"/>
          <p:cNvSpPr txBox="1"/>
          <p:nvPr/>
        </p:nvSpPr>
        <p:spPr>
          <a:xfrm>
            <a:off x="7393725" y="506975"/>
            <a:ext cx="5824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LANGUAGE REPRESENTATION IS DONE!</a:t>
            </a:r>
            <a:endParaRPr b="1" i="0" sz="1400" u="none" cap="none" strike="noStrike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4" name="Google Shape;844;p71"/>
          <p:cNvSpPr txBox="1"/>
          <p:nvPr/>
        </p:nvSpPr>
        <p:spPr>
          <a:xfrm>
            <a:off x="888150" y="6388325"/>
            <a:ext cx="10415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Levy, O. and Goldberg, Y., 2014. Neural word embedding as implicit matrix factorization.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72"/>
          <p:cNvSpPr txBox="1"/>
          <p:nvPr>
            <p:ph type="ctrTitle"/>
          </p:nvPr>
        </p:nvSpPr>
        <p:spPr>
          <a:xfrm>
            <a:off x="415600" y="992767"/>
            <a:ext cx="11360700" cy="19425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Calibri"/>
              <a:buNone/>
            </a:pPr>
            <a:r>
              <a:rPr lang="en-US"/>
              <a:t>Sequence processing (in NLP)</a:t>
            </a:r>
            <a:endParaRPr/>
          </a:p>
        </p:txBody>
      </p:sp>
      <p:sp>
        <p:nvSpPr>
          <p:cNvPr id="850" name="Google Shape;850;p72"/>
          <p:cNvSpPr txBox="1"/>
          <p:nvPr>
            <p:ph idx="1" type="subTitle"/>
          </p:nvPr>
        </p:nvSpPr>
        <p:spPr>
          <a:xfrm>
            <a:off x="9083867" y="239433"/>
            <a:ext cx="29277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b="1" lang="en-US" sz="3200"/>
              <a:t>BISSIT@2021</a:t>
            </a:r>
            <a:endParaRPr b="1" sz="3200"/>
          </a:p>
        </p:txBody>
      </p:sp>
      <p:pic>
        <p:nvPicPr>
          <p:cNvPr id="851" name="Google Shape;851;p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5" y="5410203"/>
            <a:ext cx="7026600" cy="1447800"/>
          </a:xfrm>
          <a:prstGeom prst="rect">
            <a:avLst/>
          </a:prstGeom>
          <a:noFill/>
          <a:ln>
            <a:noFill/>
          </a:ln>
        </p:spPr>
      </p:pic>
      <p:sp>
        <p:nvSpPr>
          <p:cNvPr id="852" name="Google Shape;852;p72"/>
          <p:cNvSpPr txBox="1"/>
          <p:nvPr/>
        </p:nvSpPr>
        <p:spPr>
          <a:xfrm>
            <a:off x="8871500" y="4634933"/>
            <a:ext cx="2927700" cy="7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r>
              <a:t/>
            </a:r>
            <a:endParaRPr b="0" i="0" sz="1867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3" name="Google Shape;853;p72"/>
          <p:cNvSpPr txBox="1"/>
          <p:nvPr>
            <p:ph idx="1" type="subTitle"/>
          </p:nvPr>
        </p:nvSpPr>
        <p:spPr>
          <a:xfrm>
            <a:off x="3485150" y="2877850"/>
            <a:ext cx="52332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b="1" lang="en-US" sz="2667"/>
              <a:t>Martin Fajčík </a:t>
            </a:r>
            <a:endParaRPr b="1" sz="2667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4th year PhD candidate at BUT FIT</a:t>
            </a:r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73"/>
          <p:cNvSpPr txBox="1"/>
          <p:nvPr>
            <p:ph idx="4294967295"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/>
              <a:t>Outline</a:t>
            </a:r>
            <a:endParaRPr/>
          </a:p>
        </p:txBody>
      </p:sp>
      <p:sp>
        <p:nvSpPr>
          <p:cNvPr id="859" name="Google Shape;859;p73"/>
          <p:cNvSpPr txBox="1"/>
          <p:nvPr>
            <p:ph idx="12" type="sldNum"/>
          </p:nvPr>
        </p:nvSpPr>
        <p:spPr>
          <a:xfrm>
            <a:off x="10415352" y="6217625"/>
            <a:ext cx="16128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154</a:t>
            </a:r>
            <a:endParaRPr/>
          </a:p>
        </p:txBody>
      </p:sp>
      <p:sp>
        <p:nvSpPr>
          <p:cNvPr id="860" name="Google Shape;860;p73"/>
          <p:cNvSpPr txBox="1"/>
          <p:nvPr>
            <p:ph idx="4294967295" type="body"/>
          </p:nvPr>
        </p:nvSpPr>
        <p:spPr>
          <a:xfrm>
            <a:off x="326275" y="2567550"/>
            <a:ext cx="11301900" cy="3732000"/>
          </a:xfrm>
          <a:prstGeom prst="rect">
            <a:avLst/>
          </a:prstGeom>
          <a:solidFill>
            <a:srgbClr val="F9CB9C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609584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-US" sz="2200"/>
              <a:t>Part 3: </a:t>
            </a:r>
            <a:r>
              <a:rPr lang="en-US" sz="2200"/>
              <a:t>Recurrent Neural Networks, Attention, Transformers </a:t>
            </a:r>
            <a:endParaRPr sz="2200"/>
          </a:p>
          <a:p>
            <a:pPr indent="-474122" lvl="1" marL="1219169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 sz="2200"/>
              <a:t>Why do we need RNNs</a:t>
            </a:r>
            <a:endParaRPr sz="2200"/>
          </a:p>
          <a:p>
            <a:pPr indent="-482588" lvl="1" marL="1219169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-US" sz="2200"/>
              <a:t>How current RNNs work</a:t>
            </a:r>
            <a:endParaRPr sz="2200"/>
          </a:p>
          <a:p>
            <a:pPr indent="-482588" lvl="1" marL="1219169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 sz="2200"/>
              <a:t>Seq-2-Seq and Bi-Directional models</a:t>
            </a:r>
            <a:endParaRPr sz="2200"/>
          </a:p>
          <a:p>
            <a:pPr indent="-482588" lvl="1" marL="1219169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-US" sz="2200"/>
              <a:t>Attention</a:t>
            </a:r>
            <a:endParaRPr sz="2200"/>
          </a:p>
          <a:p>
            <a:pPr indent="-482588" lvl="1" marL="1219169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-US" sz="2200"/>
              <a:t>How to derive gradients for RNNs</a:t>
            </a:r>
            <a:endParaRPr sz="2200"/>
          </a:p>
          <a:p>
            <a:pPr indent="-482588" lvl="1" marL="1219169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-US" sz="2200"/>
              <a:t>Deriving the better neural networks (LSTMs)</a:t>
            </a:r>
            <a:endParaRPr sz="2200"/>
          </a:p>
          <a:p>
            <a:pPr indent="-482588" lvl="1" marL="1219169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 sz="2200"/>
              <a:t>Transformers</a:t>
            </a:r>
            <a:endParaRPr sz="2200"/>
          </a:p>
          <a:p>
            <a:pPr indent="-482588" lvl="1" marL="1219169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 sz="2200"/>
              <a:t>Pre-trained Language Representation Models</a:t>
            </a:r>
            <a:endParaRPr sz="2200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4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p74"/>
          <p:cNvSpPr txBox="1"/>
          <p:nvPr>
            <p:ph idx="4294967295"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/>
              <a:t>Sequences</a:t>
            </a:r>
            <a:endParaRPr/>
          </a:p>
        </p:txBody>
      </p:sp>
      <p:sp>
        <p:nvSpPr>
          <p:cNvPr id="866" name="Google Shape;866;p74"/>
          <p:cNvSpPr txBox="1"/>
          <p:nvPr>
            <p:ph idx="12" type="sldNum"/>
          </p:nvPr>
        </p:nvSpPr>
        <p:spPr>
          <a:xfrm>
            <a:off x="10415352" y="6217625"/>
            <a:ext cx="16128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154</a:t>
            </a:r>
            <a:endParaRPr/>
          </a:p>
        </p:txBody>
      </p:sp>
      <p:graphicFrame>
        <p:nvGraphicFramePr>
          <p:cNvPr id="867" name="Google Shape;867;p74"/>
          <p:cNvGraphicFramePr/>
          <p:nvPr/>
        </p:nvGraphicFramePr>
        <p:xfrm>
          <a:off x="842463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{E2A70BE9-4923-4DBF-B1AD-9856350866EA}</a:tableStyleId>
              </a:tblPr>
              <a:tblGrid>
                <a:gridCol w="1592700"/>
                <a:gridCol w="1049725"/>
                <a:gridCol w="938675"/>
                <a:gridCol w="2012175"/>
                <a:gridCol w="1210150"/>
                <a:gridCol w="1111375"/>
                <a:gridCol w="2592275"/>
              </a:tblGrid>
              <a:tr h="3976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en-US" sz="1000" u="none" cap="none" strike="noStrike"/>
                        <a:t>Why do we need RNN</a:t>
                      </a:r>
                      <a:endParaRPr b="1" sz="10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chemeClr val="dk1"/>
                          </a:solidFill>
                        </a:rPr>
                        <a:t>Simple RNNs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chemeClr val="dk1"/>
                          </a:solidFill>
                        </a:rPr>
                        <a:t>Attention</a:t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How to derive gradients for RNNs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Better RNNs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Transformers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Pre-trained Language Representation Models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  <p:pic>
        <p:nvPicPr>
          <p:cNvPr id="868" name="Google Shape;868;p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4498" y="2497854"/>
            <a:ext cx="6702925" cy="168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9" name="Google Shape;869;p7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98201" y="1552627"/>
            <a:ext cx="4111450" cy="3027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70" name="Google Shape;870;p7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82198" y="4763380"/>
            <a:ext cx="5727529" cy="14542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4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p75"/>
          <p:cNvSpPr txBox="1"/>
          <p:nvPr>
            <p:ph idx="4294967295"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/>
              <a:t>Sequences</a:t>
            </a:r>
            <a:endParaRPr/>
          </a:p>
        </p:txBody>
      </p:sp>
      <p:pic>
        <p:nvPicPr>
          <p:cNvPr id="876" name="Google Shape;876;p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79044" y="1515657"/>
            <a:ext cx="6233912" cy="2788633"/>
          </a:xfrm>
          <a:prstGeom prst="rect">
            <a:avLst/>
          </a:prstGeom>
          <a:noFill/>
          <a:ln>
            <a:noFill/>
          </a:ln>
        </p:spPr>
      </p:pic>
      <p:sp>
        <p:nvSpPr>
          <p:cNvPr id="877" name="Google Shape;877;p75"/>
          <p:cNvSpPr/>
          <p:nvPr/>
        </p:nvSpPr>
        <p:spPr>
          <a:xfrm>
            <a:off x="732254" y="1312456"/>
            <a:ext cx="1592969" cy="231381"/>
          </a:xfrm>
          <a:prstGeom prst="rect">
            <a:avLst/>
          </a:prstGeom>
          <a:solidFill>
            <a:schemeClr val="lt1"/>
          </a:solidFill>
          <a:ln cap="flat" cmpd="sng" w="222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quick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8" name="Google Shape;878;p75"/>
          <p:cNvSpPr/>
          <p:nvPr/>
        </p:nvSpPr>
        <p:spPr>
          <a:xfrm>
            <a:off x="732254" y="1515656"/>
            <a:ext cx="1592969" cy="231381"/>
          </a:xfrm>
          <a:prstGeom prst="rect">
            <a:avLst/>
          </a:prstGeom>
          <a:solidFill>
            <a:schemeClr val="lt1"/>
          </a:solidFill>
          <a:ln cap="flat" cmpd="sng" w="222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fox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9" name="Google Shape;879;p75"/>
          <p:cNvSpPr/>
          <p:nvPr/>
        </p:nvSpPr>
        <p:spPr>
          <a:xfrm>
            <a:off x="732254" y="1747038"/>
            <a:ext cx="1592969" cy="231381"/>
          </a:xfrm>
          <a:prstGeom prst="rect">
            <a:avLst/>
          </a:prstGeom>
          <a:solidFill>
            <a:schemeClr val="lt1"/>
          </a:solidFill>
          <a:ln cap="flat" cmpd="sng" w="222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jumped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0" name="Google Shape;880;p75"/>
          <p:cNvSpPr/>
          <p:nvPr/>
        </p:nvSpPr>
        <p:spPr>
          <a:xfrm>
            <a:off x="732254" y="1950238"/>
            <a:ext cx="1592969" cy="231381"/>
          </a:xfrm>
          <a:prstGeom prst="rect">
            <a:avLst/>
          </a:prstGeom>
          <a:solidFill>
            <a:schemeClr val="lt1"/>
          </a:solidFill>
          <a:ln cap="flat" cmpd="sng" w="222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over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1" name="Google Shape;881;p75"/>
          <p:cNvSpPr/>
          <p:nvPr/>
        </p:nvSpPr>
        <p:spPr>
          <a:xfrm>
            <a:off x="732253" y="2181619"/>
            <a:ext cx="1592969" cy="231381"/>
          </a:xfrm>
          <a:prstGeom prst="rect">
            <a:avLst/>
          </a:prstGeom>
          <a:solidFill>
            <a:schemeClr val="lt1"/>
          </a:solidFill>
          <a:ln cap="flat" cmpd="sng" w="222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2" name="Google Shape;882;p75"/>
          <p:cNvSpPr/>
          <p:nvPr/>
        </p:nvSpPr>
        <p:spPr>
          <a:xfrm>
            <a:off x="732253" y="2384819"/>
            <a:ext cx="1592969" cy="231381"/>
          </a:xfrm>
          <a:prstGeom prst="rect">
            <a:avLst/>
          </a:prstGeom>
          <a:solidFill>
            <a:schemeClr val="lt1"/>
          </a:solidFill>
          <a:ln cap="flat" cmpd="sng" w="222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lazy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3" name="Google Shape;883;p75"/>
          <p:cNvSpPr/>
          <p:nvPr/>
        </p:nvSpPr>
        <p:spPr>
          <a:xfrm>
            <a:off x="732253" y="2616200"/>
            <a:ext cx="1592969" cy="231381"/>
          </a:xfrm>
          <a:prstGeom prst="rect">
            <a:avLst/>
          </a:prstGeom>
          <a:solidFill>
            <a:schemeClr val="lt1"/>
          </a:solidFill>
          <a:ln cap="flat" cmpd="sng" w="222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dog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4" name="Google Shape;884;p75"/>
          <p:cNvSpPr/>
          <p:nvPr/>
        </p:nvSpPr>
        <p:spPr>
          <a:xfrm>
            <a:off x="78436" y="3569720"/>
            <a:ext cx="1592969" cy="231381"/>
          </a:xfrm>
          <a:prstGeom prst="rect">
            <a:avLst/>
          </a:prstGeom>
          <a:solidFill>
            <a:schemeClr val="lt1"/>
          </a:solidFill>
          <a:ln cap="flat" cmpd="sng" w="222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5" name="Google Shape;885;p75"/>
          <p:cNvSpPr/>
          <p:nvPr/>
        </p:nvSpPr>
        <p:spPr>
          <a:xfrm>
            <a:off x="78436" y="3772920"/>
            <a:ext cx="1592969" cy="231381"/>
          </a:xfrm>
          <a:prstGeom prst="rect">
            <a:avLst/>
          </a:prstGeom>
          <a:solidFill>
            <a:schemeClr val="lt1"/>
          </a:solidFill>
          <a:ln cap="flat" cmpd="sng" w="222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like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6" name="Google Shape;886;p75"/>
          <p:cNvSpPr/>
          <p:nvPr/>
        </p:nvSpPr>
        <p:spPr>
          <a:xfrm>
            <a:off x="78436" y="4004302"/>
            <a:ext cx="1592969" cy="231381"/>
          </a:xfrm>
          <a:prstGeom prst="rect">
            <a:avLst/>
          </a:prstGeom>
          <a:solidFill>
            <a:schemeClr val="lt1"/>
          </a:solidFill>
          <a:ln cap="flat" cmpd="sng" w="222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icecream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7" name="Google Shape;887;p75"/>
          <p:cNvSpPr/>
          <p:nvPr/>
        </p:nvSpPr>
        <p:spPr>
          <a:xfrm>
            <a:off x="654300" y="4951703"/>
            <a:ext cx="1592969" cy="231381"/>
          </a:xfrm>
          <a:prstGeom prst="rect">
            <a:avLst/>
          </a:prstGeom>
          <a:solidFill>
            <a:schemeClr val="lt1"/>
          </a:solidFill>
          <a:ln cap="flat" cmpd="sng" w="222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8" name="Google Shape;888;p75"/>
          <p:cNvSpPr/>
          <p:nvPr/>
        </p:nvSpPr>
        <p:spPr>
          <a:xfrm>
            <a:off x="654300" y="5154903"/>
            <a:ext cx="1592969" cy="231381"/>
          </a:xfrm>
          <a:prstGeom prst="rect">
            <a:avLst/>
          </a:prstGeom>
          <a:solidFill>
            <a:schemeClr val="lt1"/>
          </a:solidFill>
          <a:ln cap="flat" cmpd="sng" w="222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9" name="Google Shape;889;p75"/>
          <p:cNvSpPr/>
          <p:nvPr/>
        </p:nvSpPr>
        <p:spPr>
          <a:xfrm>
            <a:off x="654300" y="5386284"/>
            <a:ext cx="1592969" cy="231381"/>
          </a:xfrm>
          <a:prstGeom prst="rect">
            <a:avLst/>
          </a:prstGeom>
          <a:solidFill>
            <a:schemeClr val="lt1"/>
          </a:solidFill>
          <a:ln cap="flat" cmpd="sng" w="222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0" name="Google Shape;890;p75"/>
          <p:cNvSpPr/>
          <p:nvPr/>
        </p:nvSpPr>
        <p:spPr>
          <a:xfrm>
            <a:off x="654300" y="5589484"/>
            <a:ext cx="1592969" cy="231381"/>
          </a:xfrm>
          <a:prstGeom prst="rect">
            <a:avLst/>
          </a:prstGeom>
          <a:solidFill>
            <a:schemeClr val="lt1"/>
          </a:solidFill>
          <a:ln cap="flat" cmpd="sng" w="222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endless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1" name="Google Shape;891;p75"/>
          <p:cNvSpPr/>
          <p:nvPr/>
        </p:nvSpPr>
        <p:spPr>
          <a:xfrm>
            <a:off x="654285" y="5820866"/>
            <a:ext cx="1593000" cy="231300"/>
          </a:xfrm>
          <a:prstGeom prst="rect">
            <a:avLst/>
          </a:prstGeom>
          <a:solidFill>
            <a:schemeClr val="lt1"/>
          </a:solidFill>
          <a:ln cap="flat" cmpd="sng" w="222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presentation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92" name="Google Shape;892;p75"/>
          <p:cNvCxnSpPr/>
          <p:nvPr/>
        </p:nvCxnSpPr>
        <p:spPr>
          <a:xfrm>
            <a:off x="2722575" y="2517856"/>
            <a:ext cx="512935" cy="406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893" name="Google Shape;893;p75"/>
          <p:cNvCxnSpPr/>
          <p:nvPr/>
        </p:nvCxnSpPr>
        <p:spPr>
          <a:xfrm flipH="1" rot="10800000">
            <a:off x="1882732" y="2927927"/>
            <a:ext cx="1299513" cy="873175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894" name="Google Shape;894;p75"/>
          <p:cNvCxnSpPr/>
          <p:nvPr/>
        </p:nvCxnSpPr>
        <p:spPr>
          <a:xfrm flipH="1" rot="10800000">
            <a:off x="2395665" y="3029527"/>
            <a:ext cx="786579" cy="2077435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pic>
        <p:nvPicPr>
          <p:cNvPr id="895" name="Google Shape;895;p7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212957" y="3806967"/>
            <a:ext cx="2240135" cy="2479855"/>
          </a:xfrm>
          <a:prstGeom prst="rect">
            <a:avLst/>
          </a:prstGeom>
          <a:noFill/>
          <a:ln>
            <a:noFill/>
          </a:ln>
        </p:spPr>
      </p:pic>
      <p:sp>
        <p:nvSpPr>
          <p:cNvPr id="896" name="Google Shape;896;p75"/>
          <p:cNvSpPr txBox="1"/>
          <p:nvPr/>
        </p:nvSpPr>
        <p:spPr>
          <a:xfrm>
            <a:off x="2760202" y="4849901"/>
            <a:ext cx="5435285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would like to stick all these sequences into our probabilistic model. But they won’t fit. Are we stuck? ☹ 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7" name="Google Shape;897;p75"/>
          <p:cNvSpPr txBox="1"/>
          <p:nvPr/>
        </p:nvSpPr>
        <p:spPr>
          <a:xfrm>
            <a:off x="9212957" y="2443401"/>
            <a:ext cx="981359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P(Y|X)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8" name="Google Shape;898;p75"/>
          <p:cNvSpPr txBox="1"/>
          <p:nvPr>
            <p:ph idx="12" type="sldNum"/>
          </p:nvPr>
        </p:nvSpPr>
        <p:spPr>
          <a:xfrm>
            <a:off x="10415352" y="6217625"/>
            <a:ext cx="16128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154</a:t>
            </a:r>
            <a:endParaRPr/>
          </a:p>
        </p:txBody>
      </p:sp>
      <p:graphicFrame>
        <p:nvGraphicFramePr>
          <p:cNvPr id="899" name="Google Shape;899;p75"/>
          <p:cNvGraphicFramePr/>
          <p:nvPr/>
        </p:nvGraphicFramePr>
        <p:xfrm>
          <a:off x="842463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{E2A70BE9-4923-4DBF-B1AD-9856350866EA}</a:tableStyleId>
              </a:tblPr>
              <a:tblGrid>
                <a:gridCol w="1592700"/>
                <a:gridCol w="1049725"/>
                <a:gridCol w="938675"/>
                <a:gridCol w="2012175"/>
                <a:gridCol w="1210150"/>
                <a:gridCol w="1111375"/>
                <a:gridCol w="2592275"/>
              </a:tblGrid>
              <a:tr h="3976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en-US" sz="1000" u="none" cap="none" strike="noStrike"/>
                        <a:t>Why do we need RNN</a:t>
                      </a:r>
                      <a:endParaRPr b="1" sz="10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chemeClr val="dk1"/>
                          </a:solidFill>
                        </a:rPr>
                        <a:t>Simple RNNs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chemeClr val="dk1"/>
                          </a:solidFill>
                        </a:rPr>
                        <a:t>Attention</a:t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How to derive gradients for RNNs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Better RNNs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Transformers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Pre-trained Language Representation Models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3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p76"/>
          <p:cNvSpPr txBox="1"/>
          <p:nvPr>
            <p:ph idx="4294967295"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/>
              <a:t>One possibility - CNNs</a:t>
            </a:r>
            <a:endParaRPr/>
          </a:p>
        </p:txBody>
      </p:sp>
      <p:pic>
        <p:nvPicPr>
          <p:cNvPr id="905" name="Google Shape;905;p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37660" y="4227640"/>
            <a:ext cx="2097113" cy="2189017"/>
          </a:xfrm>
          <a:prstGeom prst="rect">
            <a:avLst/>
          </a:prstGeom>
          <a:noFill/>
          <a:ln>
            <a:noFill/>
          </a:ln>
        </p:spPr>
      </p:pic>
      <p:sp>
        <p:nvSpPr>
          <p:cNvPr id="906" name="Google Shape;906;p76"/>
          <p:cNvSpPr/>
          <p:nvPr/>
        </p:nvSpPr>
        <p:spPr>
          <a:xfrm>
            <a:off x="4237660" y="3451784"/>
            <a:ext cx="2097000" cy="59100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CNN</a:t>
            </a:r>
            <a:endParaRPr b="0" i="0" sz="2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07" name="Google Shape;907;p76"/>
          <p:cNvCxnSpPr/>
          <p:nvPr/>
        </p:nvCxnSpPr>
        <p:spPr>
          <a:xfrm>
            <a:off x="4237660" y="3322475"/>
            <a:ext cx="20328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908" name="Google Shape;908;p76"/>
          <p:cNvSpPr txBox="1"/>
          <p:nvPr/>
        </p:nvSpPr>
        <p:spPr>
          <a:xfrm>
            <a:off x="4070708" y="2949052"/>
            <a:ext cx="3021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Max-pooling over time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9" name="Google Shape;909;p76"/>
          <p:cNvSpPr/>
          <p:nvPr/>
        </p:nvSpPr>
        <p:spPr>
          <a:xfrm rot="-5400000">
            <a:off x="5811785" y="3470925"/>
            <a:ext cx="3574500" cy="31410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Document Embedding</a:t>
            </a:r>
            <a:endParaRPr b="0" i="0" sz="2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10" name="Google Shape;910;p76"/>
          <p:cNvCxnSpPr>
            <a:endCxn id="909" idx="0"/>
          </p:cNvCxnSpPr>
          <p:nvPr/>
        </p:nvCxnSpPr>
        <p:spPr>
          <a:xfrm>
            <a:off x="6334685" y="3475275"/>
            <a:ext cx="1107300" cy="152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911" name="Google Shape;911;p76"/>
          <p:cNvSpPr/>
          <p:nvPr/>
        </p:nvSpPr>
        <p:spPr>
          <a:xfrm>
            <a:off x="8364467" y="2995297"/>
            <a:ext cx="2207400" cy="1265400"/>
          </a:xfrm>
          <a:prstGeom prst="rect">
            <a:avLst/>
          </a:prstGeom>
          <a:solidFill>
            <a:schemeClr val="accent5"/>
          </a:solidFill>
          <a:ln cap="flat" cmpd="sng" w="12700">
            <a:solidFill>
              <a:srgbClr val="2E75B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Rest of probabilistic model</a:t>
            </a:r>
            <a:endParaRPr b="0" i="0" sz="2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12" name="Google Shape;912;p76"/>
          <p:cNvCxnSpPr>
            <a:stCxn id="909" idx="2"/>
            <a:endCxn id="911" idx="1"/>
          </p:cNvCxnSpPr>
          <p:nvPr/>
        </p:nvCxnSpPr>
        <p:spPr>
          <a:xfrm>
            <a:off x="7756085" y="3627975"/>
            <a:ext cx="608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913" name="Google Shape;913;p76"/>
          <p:cNvSpPr txBox="1"/>
          <p:nvPr/>
        </p:nvSpPr>
        <p:spPr>
          <a:xfrm>
            <a:off x="574375" y="1444313"/>
            <a:ext cx="6989100" cy="15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0989" lvl="0" marL="38098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CNNs capture local dependencies, BUT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language often exhibits long-term dependencies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0989" lvl="0" marL="38098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Implicitly, model has no positional information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0989" lvl="0" marL="38098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See Conneau et al. 2016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4" name="Google Shape;914;p76"/>
          <p:cNvSpPr txBox="1"/>
          <p:nvPr>
            <p:ph idx="12" type="sldNum"/>
          </p:nvPr>
        </p:nvSpPr>
        <p:spPr>
          <a:xfrm>
            <a:off x="10415352" y="6217625"/>
            <a:ext cx="16128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154</a:t>
            </a:r>
            <a:endParaRPr/>
          </a:p>
        </p:txBody>
      </p:sp>
      <p:sp>
        <p:nvSpPr>
          <p:cNvPr id="915" name="Google Shape;915;p76"/>
          <p:cNvSpPr txBox="1"/>
          <p:nvPr/>
        </p:nvSpPr>
        <p:spPr>
          <a:xfrm>
            <a:off x="6715525" y="4260675"/>
            <a:ext cx="345600" cy="21240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38761D"/>
                </a:solidFill>
                <a:latin typeface="Arial"/>
                <a:ea typeface="Arial"/>
                <a:cs typeface="Arial"/>
                <a:sym typeface="Arial"/>
              </a:rPr>
              <a:t>R</a:t>
            </a:r>
            <a:endParaRPr b="1" i="0" sz="1400" u="none" cap="none" strike="noStrike">
              <a:solidFill>
                <a:srgbClr val="38761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38761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38761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38761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38761D"/>
                </a:solidFill>
                <a:latin typeface="Arial"/>
                <a:ea typeface="Arial"/>
                <a:cs typeface="Arial"/>
                <a:sym typeface="Arial"/>
              </a:rPr>
              <a:t>G</a:t>
            </a:r>
            <a:endParaRPr b="1" i="0" sz="1400" u="none" cap="none" strike="noStrike">
              <a:solidFill>
                <a:srgbClr val="38761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38761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38761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38761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38761D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endParaRPr b="1" i="0" sz="1400" u="none" cap="none" strike="noStrike">
              <a:solidFill>
                <a:srgbClr val="38761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6" name="Google Shape;916;p76"/>
          <p:cNvSpPr txBox="1"/>
          <p:nvPr/>
        </p:nvSpPr>
        <p:spPr>
          <a:xfrm>
            <a:off x="3425050" y="4260150"/>
            <a:ext cx="345600" cy="21240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38761D"/>
                </a:solidFill>
                <a:latin typeface="Arial"/>
                <a:ea typeface="Arial"/>
                <a:cs typeface="Arial"/>
                <a:sym typeface="Arial"/>
              </a:rPr>
              <a:t>Word</a:t>
            </a:r>
            <a:endParaRPr b="1" i="0" sz="1400" u="none" cap="none" strike="noStrike">
              <a:solidFill>
                <a:srgbClr val="38761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38761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38761D"/>
                </a:solidFill>
                <a:latin typeface="Arial"/>
                <a:ea typeface="Arial"/>
                <a:cs typeface="Arial"/>
                <a:sym typeface="Arial"/>
              </a:rPr>
              <a:t>Emb</a:t>
            </a:r>
            <a:endParaRPr b="1" i="0" sz="1400" u="none" cap="none" strike="noStrike">
              <a:solidFill>
                <a:srgbClr val="38761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38761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7" name="Google Shape;917;p76"/>
          <p:cNvSpPr txBox="1"/>
          <p:nvPr/>
        </p:nvSpPr>
        <p:spPr>
          <a:xfrm>
            <a:off x="52500" y="6504000"/>
            <a:ext cx="11922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Conneau, A., Schwenk, H., Barrault, L. and Lecun, Y., 2016. Very deep convolutional networks for text classification.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918" name="Google Shape;918;p76"/>
          <p:cNvGraphicFramePr/>
          <p:nvPr/>
        </p:nvGraphicFramePr>
        <p:xfrm>
          <a:off x="842463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{E2A70BE9-4923-4DBF-B1AD-9856350866EA}</a:tableStyleId>
              </a:tblPr>
              <a:tblGrid>
                <a:gridCol w="1592700"/>
                <a:gridCol w="1049725"/>
                <a:gridCol w="938675"/>
                <a:gridCol w="2012175"/>
                <a:gridCol w="1210150"/>
                <a:gridCol w="1111375"/>
                <a:gridCol w="2592275"/>
              </a:tblGrid>
              <a:tr h="3976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en-US" sz="1000" u="none" cap="none" strike="noStrike"/>
                        <a:t>Why do we need RNN</a:t>
                      </a:r>
                      <a:endParaRPr b="1" sz="10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chemeClr val="dk1"/>
                          </a:solidFill>
                        </a:rPr>
                        <a:t>Simple RNNs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chemeClr val="dk1"/>
                          </a:solidFill>
                        </a:rPr>
                        <a:t>Attention</a:t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How to derive gradients for RNNs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Better RNNs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Transformers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Pre-trained Language Representation Models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77"/>
          <p:cNvSpPr txBox="1"/>
          <p:nvPr>
            <p:ph idx="4294967295"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/>
              <a:t>Recurrent Neural Networks (RNNs)</a:t>
            </a:r>
            <a:endParaRPr/>
          </a:p>
        </p:txBody>
      </p:sp>
      <p:pic>
        <p:nvPicPr>
          <p:cNvPr id="924" name="Google Shape;924;p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7445" y="3741697"/>
            <a:ext cx="3099959" cy="2522936"/>
          </a:xfrm>
          <a:prstGeom prst="rect">
            <a:avLst/>
          </a:prstGeom>
          <a:noFill/>
          <a:ln>
            <a:noFill/>
          </a:ln>
        </p:spPr>
      </p:pic>
      <p:sp>
        <p:nvSpPr>
          <p:cNvPr id="925" name="Google Shape;925;p77"/>
          <p:cNvSpPr txBox="1"/>
          <p:nvPr/>
        </p:nvSpPr>
        <p:spPr>
          <a:xfrm>
            <a:off x="667444" y="6398576"/>
            <a:ext cx="10518939" cy="2974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</a:pPr>
            <a:r>
              <a:rPr b="0" i="0" lang="en-US" sz="133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Figures have been taken from Chris Dyer’s presentation, available at </a:t>
            </a:r>
            <a:r>
              <a:rPr b="0" i="0" lang="en-US" sz="1333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http://demo.clab.cs.cmu.edu/cdyer/lxmls-seq-attn.pdf</a:t>
            </a:r>
            <a:endParaRPr b="0" i="0" sz="1333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6" name="Google Shape;926;p77"/>
          <p:cNvSpPr txBox="1"/>
          <p:nvPr>
            <p:ph idx="12" type="sldNum"/>
          </p:nvPr>
        </p:nvSpPr>
        <p:spPr>
          <a:xfrm>
            <a:off x="10415352" y="6217625"/>
            <a:ext cx="16128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154</a:t>
            </a:r>
            <a:endParaRPr/>
          </a:p>
        </p:txBody>
      </p:sp>
      <p:graphicFrame>
        <p:nvGraphicFramePr>
          <p:cNvPr id="927" name="Google Shape;927;p77"/>
          <p:cNvGraphicFramePr/>
          <p:nvPr/>
        </p:nvGraphicFramePr>
        <p:xfrm>
          <a:off x="842463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{E2A70BE9-4923-4DBF-B1AD-9856350866EA}</a:tableStyleId>
              </a:tblPr>
              <a:tblGrid>
                <a:gridCol w="1592700"/>
                <a:gridCol w="1049725"/>
                <a:gridCol w="938675"/>
                <a:gridCol w="2012175"/>
                <a:gridCol w="1210150"/>
                <a:gridCol w="1111375"/>
                <a:gridCol w="2592275"/>
              </a:tblGrid>
              <a:tr h="3976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/>
                        <a:t>Why do we need RNN</a:t>
                      </a:r>
                      <a:endParaRPr sz="10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-US" sz="900" u="none" cap="none" strike="noStrike">
                          <a:solidFill>
                            <a:schemeClr val="dk1"/>
                          </a:solidFill>
                        </a:rPr>
                        <a:t>Simple RNNs</a:t>
                      </a:r>
                      <a:endParaRPr b="1"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chemeClr val="dk1"/>
                          </a:solidFill>
                        </a:rPr>
                        <a:t>Attention</a:t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How to derive gradients for RNNs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Better RNNs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Transformers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Pre-trained Language Representation Models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p78"/>
          <p:cNvSpPr txBox="1"/>
          <p:nvPr>
            <p:ph idx="4294967295"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/>
              <a:t>Recurrent Neural Networks (RNNs)</a:t>
            </a:r>
            <a:endParaRPr/>
          </a:p>
        </p:txBody>
      </p:sp>
      <p:pic>
        <p:nvPicPr>
          <p:cNvPr id="933" name="Google Shape;933;p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7445" y="3741697"/>
            <a:ext cx="3099959" cy="2522936"/>
          </a:xfrm>
          <a:prstGeom prst="rect">
            <a:avLst/>
          </a:prstGeom>
          <a:noFill/>
          <a:ln>
            <a:noFill/>
          </a:ln>
        </p:spPr>
      </p:pic>
      <p:pic>
        <p:nvPicPr>
          <p:cNvPr id="934" name="Google Shape;934;p7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53334" y="3694687"/>
            <a:ext cx="3438119" cy="2522936"/>
          </a:xfrm>
          <a:prstGeom prst="rect">
            <a:avLst/>
          </a:prstGeom>
          <a:noFill/>
          <a:ln>
            <a:noFill/>
          </a:ln>
        </p:spPr>
      </p:pic>
      <p:sp>
        <p:nvSpPr>
          <p:cNvPr id="935" name="Google Shape;935;p78"/>
          <p:cNvSpPr txBox="1"/>
          <p:nvPr/>
        </p:nvSpPr>
        <p:spPr>
          <a:xfrm>
            <a:off x="1362859" y="1770954"/>
            <a:ext cx="2404544" cy="4205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33"/>
              <a:buFont typeface="Arial"/>
              <a:buNone/>
            </a:pPr>
            <a:r>
              <a:rPr b="0" i="0" lang="en-US" sz="213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Feed-forward NN</a:t>
            </a:r>
            <a:endParaRPr b="0" i="0" sz="2133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78"/>
          <p:cNvSpPr/>
          <p:nvPr/>
        </p:nvSpPr>
        <p:spPr>
          <a:xfrm>
            <a:off x="8211774" y="1770955"/>
            <a:ext cx="1694951" cy="4205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33"/>
              <a:buFont typeface="Arial"/>
              <a:buNone/>
            </a:pPr>
            <a:r>
              <a:rPr b="0" i="0" lang="en-US" sz="213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Recurrent NN</a:t>
            </a:r>
            <a:endParaRPr b="0" i="0" sz="2133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7" name="Google Shape;937;p78"/>
          <p:cNvSpPr txBox="1"/>
          <p:nvPr/>
        </p:nvSpPr>
        <p:spPr>
          <a:xfrm>
            <a:off x="1362860" y="2222359"/>
            <a:ext cx="2194255" cy="830997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-9554" l="-2497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8" name="Google Shape;938;p78"/>
          <p:cNvSpPr/>
          <p:nvPr/>
        </p:nvSpPr>
        <p:spPr>
          <a:xfrm>
            <a:off x="7443452" y="2301539"/>
            <a:ext cx="6096000" cy="830997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-9554" l="-798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9" name="Google Shape;939;p78"/>
          <p:cNvSpPr txBox="1"/>
          <p:nvPr/>
        </p:nvSpPr>
        <p:spPr>
          <a:xfrm>
            <a:off x="667444" y="6398576"/>
            <a:ext cx="10518939" cy="2974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</a:pPr>
            <a:r>
              <a:rPr b="0" i="0" lang="en-US" sz="133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Figures have been taken from Chris Dyer’s presentation, available at </a:t>
            </a:r>
            <a:r>
              <a:rPr b="0" i="0" lang="en-US" sz="1333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7"/>
              </a:rPr>
              <a:t>http://demo.clab.cs.cmu.edu/cdyer/lxmls-seq-attn.pdf</a:t>
            </a:r>
            <a:endParaRPr b="0" i="0" sz="1333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0" name="Google Shape;940;p78"/>
          <p:cNvSpPr txBox="1"/>
          <p:nvPr>
            <p:ph idx="12" type="sldNum"/>
          </p:nvPr>
        </p:nvSpPr>
        <p:spPr>
          <a:xfrm>
            <a:off x="10415352" y="6217625"/>
            <a:ext cx="16128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154</a:t>
            </a:r>
            <a:endParaRPr/>
          </a:p>
        </p:txBody>
      </p:sp>
      <p:graphicFrame>
        <p:nvGraphicFramePr>
          <p:cNvPr id="941" name="Google Shape;941;p78"/>
          <p:cNvGraphicFramePr/>
          <p:nvPr/>
        </p:nvGraphicFramePr>
        <p:xfrm>
          <a:off x="842463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{E2A70BE9-4923-4DBF-B1AD-9856350866EA}</a:tableStyleId>
              </a:tblPr>
              <a:tblGrid>
                <a:gridCol w="1592700"/>
                <a:gridCol w="1049725"/>
                <a:gridCol w="938675"/>
                <a:gridCol w="2012175"/>
                <a:gridCol w="1210150"/>
                <a:gridCol w="1111375"/>
                <a:gridCol w="2592275"/>
              </a:tblGrid>
              <a:tr h="3976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/>
                        <a:t>Why do we need RNN</a:t>
                      </a:r>
                      <a:endParaRPr sz="10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-US" sz="900" u="none" cap="none" strike="noStrike">
                          <a:solidFill>
                            <a:schemeClr val="dk1"/>
                          </a:solidFill>
                        </a:rPr>
                        <a:t>Simple RNNs</a:t>
                      </a:r>
                      <a:endParaRPr b="1"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chemeClr val="dk1"/>
                          </a:solidFill>
                        </a:rPr>
                        <a:t>Attention</a:t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How to derive gradients for RNNs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Better RNNs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Transformers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Pre-trained Language Representation Models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79"/>
          <p:cNvSpPr txBox="1"/>
          <p:nvPr>
            <p:ph idx="4294967295"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/>
              <a:t>Recurrent Neural Networks (RNNs)</a:t>
            </a:r>
            <a:endParaRPr/>
          </a:p>
        </p:txBody>
      </p:sp>
      <p:pic>
        <p:nvPicPr>
          <p:cNvPr id="947" name="Google Shape;947;p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7445" y="3741697"/>
            <a:ext cx="3099959" cy="2522936"/>
          </a:xfrm>
          <a:prstGeom prst="rect">
            <a:avLst/>
          </a:prstGeom>
          <a:noFill/>
          <a:ln>
            <a:noFill/>
          </a:ln>
        </p:spPr>
      </p:pic>
      <p:pic>
        <p:nvPicPr>
          <p:cNvPr id="948" name="Google Shape;948;p7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53334" y="3694687"/>
            <a:ext cx="3438119" cy="2522936"/>
          </a:xfrm>
          <a:prstGeom prst="rect">
            <a:avLst/>
          </a:prstGeom>
          <a:noFill/>
          <a:ln>
            <a:noFill/>
          </a:ln>
        </p:spPr>
      </p:pic>
      <p:sp>
        <p:nvSpPr>
          <p:cNvPr id="949" name="Google Shape;949;p79"/>
          <p:cNvSpPr txBox="1"/>
          <p:nvPr/>
        </p:nvSpPr>
        <p:spPr>
          <a:xfrm>
            <a:off x="1362859" y="1770954"/>
            <a:ext cx="2404544" cy="4205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33"/>
              <a:buFont typeface="Arial"/>
              <a:buNone/>
            </a:pPr>
            <a:r>
              <a:rPr b="0" i="0" lang="en-US" sz="213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Feed-forward NN</a:t>
            </a:r>
            <a:endParaRPr b="0" i="0" sz="2133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0" name="Google Shape;950;p79"/>
          <p:cNvSpPr/>
          <p:nvPr/>
        </p:nvSpPr>
        <p:spPr>
          <a:xfrm>
            <a:off x="8211774" y="1770955"/>
            <a:ext cx="1694951" cy="4205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33"/>
              <a:buFont typeface="Arial"/>
              <a:buNone/>
            </a:pPr>
            <a:r>
              <a:rPr b="0" i="0" lang="en-US" sz="213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Recurrent NN</a:t>
            </a:r>
            <a:endParaRPr b="0" i="0" sz="2133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79"/>
          <p:cNvSpPr txBox="1"/>
          <p:nvPr/>
        </p:nvSpPr>
        <p:spPr>
          <a:xfrm>
            <a:off x="1362860" y="2222359"/>
            <a:ext cx="2194255" cy="830997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-9554" l="-2497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2" name="Google Shape;952;p79"/>
          <p:cNvSpPr/>
          <p:nvPr/>
        </p:nvSpPr>
        <p:spPr>
          <a:xfrm>
            <a:off x="7443452" y="2301539"/>
            <a:ext cx="6096000" cy="1200329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-6629" l="-798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3" name="Google Shape;953;p79"/>
          <p:cNvSpPr txBox="1"/>
          <p:nvPr/>
        </p:nvSpPr>
        <p:spPr>
          <a:xfrm>
            <a:off x="667444" y="6398576"/>
            <a:ext cx="10518939" cy="2974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</a:pPr>
            <a:r>
              <a:rPr b="0" i="0" lang="en-US" sz="133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Figures have been taken from Chris Dyer’s presentation, available at </a:t>
            </a:r>
            <a:r>
              <a:rPr b="0" i="0" lang="en-US" sz="1333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7"/>
              </a:rPr>
              <a:t>http://demo.clab.cs.cmu.edu/cdyer/lxmls-seq-attn.pdf</a:t>
            </a:r>
            <a:endParaRPr b="0" i="0" sz="1333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4" name="Google Shape;954;p79"/>
          <p:cNvSpPr txBox="1"/>
          <p:nvPr>
            <p:ph idx="12" type="sldNum"/>
          </p:nvPr>
        </p:nvSpPr>
        <p:spPr>
          <a:xfrm>
            <a:off x="10415352" y="6217625"/>
            <a:ext cx="16128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154</a:t>
            </a:r>
            <a:endParaRPr/>
          </a:p>
        </p:txBody>
      </p:sp>
      <p:graphicFrame>
        <p:nvGraphicFramePr>
          <p:cNvPr id="955" name="Google Shape;955;p79"/>
          <p:cNvGraphicFramePr/>
          <p:nvPr/>
        </p:nvGraphicFramePr>
        <p:xfrm>
          <a:off x="842463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{E2A70BE9-4923-4DBF-B1AD-9856350866EA}</a:tableStyleId>
              </a:tblPr>
              <a:tblGrid>
                <a:gridCol w="1592700"/>
                <a:gridCol w="1049725"/>
                <a:gridCol w="938675"/>
                <a:gridCol w="2012175"/>
                <a:gridCol w="1210150"/>
                <a:gridCol w="1111375"/>
                <a:gridCol w="2592275"/>
              </a:tblGrid>
              <a:tr h="3976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/>
                        <a:t>Why do we need RNN</a:t>
                      </a:r>
                      <a:endParaRPr sz="10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-US" sz="900" u="none" cap="none" strike="noStrike">
                          <a:solidFill>
                            <a:schemeClr val="dk1"/>
                          </a:solidFill>
                        </a:rPr>
                        <a:t>Simple RNNs</a:t>
                      </a:r>
                      <a:endParaRPr b="1"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chemeClr val="dk1"/>
                          </a:solidFill>
                        </a:rPr>
                        <a:t>Attention</a:t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How to derive gradients for RNNs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Better RNNs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Transformers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Pre-trained Language Representation Models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8"/>
          <p:cNvSpPr txBox="1"/>
          <p:nvPr>
            <p:ph idx="4294967295"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/>
              <a:t>Common Terminology in NLP</a:t>
            </a:r>
            <a:endParaRPr/>
          </a:p>
        </p:txBody>
      </p:sp>
      <p:sp>
        <p:nvSpPr>
          <p:cNvPr id="152" name="Google Shape;152;p8"/>
          <p:cNvSpPr txBox="1"/>
          <p:nvPr>
            <p:ph idx="12" type="sldNum"/>
          </p:nvPr>
        </p:nvSpPr>
        <p:spPr>
          <a:xfrm>
            <a:off x="10415352" y="6217625"/>
            <a:ext cx="16128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154</a:t>
            </a:r>
            <a:endParaRPr/>
          </a:p>
        </p:txBody>
      </p:sp>
      <p:sp>
        <p:nvSpPr>
          <p:cNvPr id="153" name="Google Shape;153;p8"/>
          <p:cNvSpPr txBox="1"/>
          <p:nvPr/>
        </p:nvSpPr>
        <p:spPr>
          <a:xfrm>
            <a:off x="873425" y="1570100"/>
            <a:ext cx="6049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8"/>
          <p:cNvSpPr txBox="1"/>
          <p:nvPr>
            <p:ph idx="4294967295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Char char="•"/>
            </a:pPr>
            <a:r>
              <a:rPr b="1" lang="en-US" sz="2300"/>
              <a:t>Token</a:t>
            </a:r>
            <a:r>
              <a:rPr lang="en-US" sz="2300"/>
              <a:t> — unit of text, text is sequence of tokens</a:t>
            </a:r>
            <a:endParaRPr sz="2300"/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Char char="•"/>
            </a:pPr>
            <a:r>
              <a:rPr b="1" lang="en-US" sz="2300"/>
              <a:t>Corpus</a:t>
            </a:r>
            <a:r>
              <a:rPr lang="en-US" sz="2300"/>
              <a:t> — dataset with natural language</a:t>
            </a:r>
            <a:endParaRPr sz="2300"/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Char char="•"/>
            </a:pPr>
            <a:r>
              <a:rPr b="1" lang="en-US" sz="2300"/>
              <a:t>Vocabulary in Corpus</a:t>
            </a:r>
            <a:r>
              <a:rPr lang="en-US" sz="2300"/>
              <a:t> — a set of tokens present in the corpus</a:t>
            </a:r>
            <a:endParaRPr sz="2300"/>
          </a:p>
        </p:txBody>
      </p:sp>
      <p:graphicFrame>
        <p:nvGraphicFramePr>
          <p:cNvPr id="155" name="Google Shape;155;p8"/>
          <p:cNvGraphicFramePr/>
          <p:nvPr/>
        </p:nvGraphicFramePr>
        <p:xfrm>
          <a:off x="17425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{E2A70BE9-4923-4DBF-B1AD-9856350866EA}</a:tableStyleId>
              </a:tblPr>
              <a:tblGrid>
                <a:gridCol w="1480425"/>
                <a:gridCol w="1608000"/>
                <a:gridCol w="1352825"/>
                <a:gridCol w="1480425"/>
                <a:gridCol w="1480425"/>
                <a:gridCol w="1480425"/>
                <a:gridCol w="1480425"/>
                <a:gridCol w="1480425"/>
              </a:tblGrid>
              <a:tr h="414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en-US" sz="1000" u="none" cap="none" strike="noStrike"/>
                        <a:t>Terminology</a:t>
                      </a:r>
                      <a:endParaRPr b="1" sz="10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Connections to other research areas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Common NLP problems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Pre-processing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Naïve methods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Sparse Representations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Dense Representations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Sub-word representations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56" name="Google Shape;156;p8"/>
          <p:cNvSpPr txBox="1"/>
          <p:nvPr/>
        </p:nvSpPr>
        <p:spPr>
          <a:xfrm>
            <a:off x="415650" y="3037500"/>
            <a:ext cx="11360700" cy="24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US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{</a:t>
            </a:r>
            <a:r>
              <a:rPr b="0" i="0" lang="en-US" sz="2100" u="none" cap="none" strike="noStrike">
                <a:solidFill>
                  <a:srgbClr val="B45F06"/>
                </a:solidFill>
                <a:latin typeface="Arial"/>
                <a:ea typeface="Arial"/>
                <a:cs typeface="Arial"/>
                <a:sym typeface="Arial"/>
              </a:rPr>
              <a:t>“A sneaky fox jumps over my uncle’s fence.”,</a:t>
            </a:r>
            <a:endParaRPr b="0" i="0" sz="2100" u="none" cap="none" strike="noStrike">
              <a:solidFill>
                <a:srgbClr val="B45F0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US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100" u="none" cap="none" strike="noStrike">
                <a:solidFill>
                  <a:srgbClr val="BF9000"/>
                </a:solidFill>
                <a:latin typeface="Arial"/>
                <a:ea typeface="Arial"/>
                <a:cs typeface="Arial"/>
                <a:sym typeface="Arial"/>
              </a:rPr>
              <a:t>“A greyhound was chasing the boy through the dark forest.”, </a:t>
            </a:r>
            <a:endParaRPr b="0" i="0" sz="2100" u="none" cap="none" strike="noStrike">
              <a:solidFill>
                <a:srgbClr val="BF9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US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100" u="none" cap="none" strike="noStrike">
                <a:solidFill>
                  <a:srgbClr val="A61C00"/>
                </a:solidFill>
                <a:latin typeface="Arial"/>
                <a:ea typeface="Arial"/>
                <a:cs typeface="Arial"/>
                <a:sym typeface="Arial"/>
              </a:rPr>
              <a:t>”A great stone building with fence with a boy behind was guarded by the greyhound”</a:t>
            </a:r>
            <a:r>
              <a:rPr b="0" i="0" lang="en-US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b="0" i="0" sz="2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en-US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Vocabulary</a:t>
            </a:r>
            <a:r>
              <a:rPr b="0" i="0" lang="en-US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= ['A', 'sneaky', 'fox', 'jumps', 'over', 'my', 'uncle’s', 'fence.', 'greyhound', 'was', 'chasing', 'the', 'boy', 'through', 'dark', 'forest.', 'great', 'stone', 'building', 'with', 'fence', 'a', 'behind', 'guarded', 'by']</a:t>
            </a:r>
            <a:endParaRPr b="0" i="0" sz="2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80"/>
          <p:cNvSpPr txBox="1"/>
          <p:nvPr>
            <p:ph type="ctrTitle"/>
          </p:nvPr>
        </p:nvSpPr>
        <p:spPr>
          <a:xfrm>
            <a:off x="415600" y="128767"/>
            <a:ext cx="11360700" cy="11943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Calibri"/>
              <a:buNone/>
            </a:pPr>
            <a:r>
              <a:rPr lang="en-US" sz="4800"/>
              <a:t>Language modelling</a:t>
            </a:r>
            <a:endParaRPr sz="4800"/>
          </a:p>
        </p:txBody>
      </p:sp>
      <p:sp>
        <p:nvSpPr>
          <p:cNvPr id="961" name="Google Shape;961;p80"/>
          <p:cNvSpPr txBox="1"/>
          <p:nvPr/>
        </p:nvSpPr>
        <p:spPr>
          <a:xfrm>
            <a:off x="1215000" y="1853133"/>
            <a:ext cx="9868500" cy="17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457188" lvl="0" marL="60958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Problem – Model the probabilities over strings of text.</a:t>
            </a:r>
            <a:endParaRPr b="1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188" lvl="1" marL="121916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How likely is this text from this language?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188" lvl="1" marL="121916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What is the probability of next word given previous words?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62" name="Google Shape;962;p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7269" y="3713267"/>
            <a:ext cx="8998167" cy="1547400"/>
          </a:xfrm>
          <a:prstGeom prst="rect">
            <a:avLst/>
          </a:prstGeom>
          <a:noFill/>
          <a:ln>
            <a:noFill/>
          </a:ln>
        </p:spPr>
      </p:pic>
      <p:sp>
        <p:nvSpPr>
          <p:cNvPr id="963" name="Google Shape;963;p80"/>
          <p:cNvSpPr/>
          <p:nvPr/>
        </p:nvSpPr>
        <p:spPr>
          <a:xfrm>
            <a:off x="1845490" y="2575034"/>
            <a:ext cx="2471705" cy="3256685"/>
          </a:xfrm>
          <a:custGeom>
            <a:rect b="b" l="l" r="r" t="t"/>
            <a:pathLst>
              <a:path extrusionOk="0" h="97703" w="74153">
                <a:moveTo>
                  <a:pt x="6360" y="0"/>
                </a:moveTo>
                <a:cubicBezTo>
                  <a:pt x="6079" y="15796"/>
                  <a:pt x="-6626" y="82522"/>
                  <a:pt x="4673" y="94776"/>
                </a:cubicBezTo>
                <a:cubicBezTo>
                  <a:pt x="15972" y="107031"/>
                  <a:pt x="62573" y="77069"/>
                  <a:pt x="74153" y="73527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4" name="Google Shape;964;p80"/>
          <p:cNvSpPr/>
          <p:nvPr/>
        </p:nvSpPr>
        <p:spPr>
          <a:xfrm>
            <a:off x="9117867" y="2912334"/>
            <a:ext cx="2794697" cy="2931760"/>
          </a:xfrm>
          <a:custGeom>
            <a:rect b="b" l="l" r="r" t="t"/>
            <a:pathLst>
              <a:path extrusionOk="0" h="87955" w="83843">
                <a:moveTo>
                  <a:pt x="43509" y="0"/>
                </a:moveTo>
                <a:cubicBezTo>
                  <a:pt x="50086" y="14222"/>
                  <a:pt x="90222" y="74313"/>
                  <a:pt x="82970" y="85331"/>
                </a:cubicBezTo>
                <a:cubicBezTo>
                  <a:pt x="75719" y="96349"/>
                  <a:pt x="13828" y="69310"/>
                  <a:pt x="0" y="66106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65" name="Google Shape;965;p8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66967" y="4733067"/>
            <a:ext cx="2865101" cy="319933"/>
          </a:xfrm>
          <a:prstGeom prst="rect">
            <a:avLst/>
          </a:prstGeom>
          <a:noFill/>
          <a:ln>
            <a:noFill/>
          </a:ln>
        </p:spPr>
      </p:pic>
      <p:pic>
        <p:nvPicPr>
          <p:cNvPr id="966" name="Google Shape;966;p8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60467" y="4816900"/>
            <a:ext cx="4135367" cy="319933"/>
          </a:xfrm>
          <a:prstGeom prst="rect">
            <a:avLst/>
          </a:prstGeom>
          <a:noFill/>
          <a:ln>
            <a:noFill/>
          </a:ln>
        </p:spPr>
      </p:pic>
      <p:sp>
        <p:nvSpPr>
          <p:cNvPr id="967" name="Google Shape;967;p80"/>
          <p:cNvSpPr txBox="1"/>
          <p:nvPr/>
        </p:nvSpPr>
        <p:spPr>
          <a:xfrm>
            <a:off x="694900" y="5922600"/>
            <a:ext cx="105009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factorization assumption </a:t>
            </a: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reduces</a:t>
            </a: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the language modeling problem to modeling </a:t>
            </a: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probability of the next word</a:t>
            </a: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given the history of preceding words.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8" name="Google Shape;968;p80"/>
          <p:cNvSpPr txBox="1"/>
          <p:nvPr>
            <p:ph idx="12" type="sldNum"/>
          </p:nvPr>
        </p:nvSpPr>
        <p:spPr>
          <a:xfrm>
            <a:off x="10850626" y="6217625"/>
            <a:ext cx="11775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 sz="1400">
                <a:solidFill>
                  <a:srgbClr val="666666"/>
                </a:solidFill>
              </a:rPr>
              <a:t>‹#›</a:t>
            </a:fld>
            <a:r>
              <a:rPr lang="en-US" sz="1400">
                <a:solidFill>
                  <a:srgbClr val="666666"/>
                </a:solidFill>
              </a:rPr>
              <a:t> of 102</a:t>
            </a:r>
            <a:endParaRPr sz="1400">
              <a:solidFill>
                <a:srgbClr val="666666"/>
              </a:solidFill>
            </a:endParaRPr>
          </a:p>
        </p:txBody>
      </p:sp>
      <p:graphicFrame>
        <p:nvGraphicFramePr>
          <p:cNvPr id="969" name="Google Shape;969;p80"/>
          <p:cNvGraphicFramePr/>
          <p:nvPr/>
        </p:nvGraphicFramePr>
        <p:xfrm>
          <a:off x="842463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{E2A70BE9-4923-4DBF-B1AD-9856350866EA}</a:tableStyleId>
              </a:tblPr>
              <a:tblGrid>
                <a:gridCol w="1592700"/>
                <a:gridCol w="1049725"/>
                <a:gridCol w="938675"/>
                <a:gridCol w="2012175"/>
                <a:gridCol w="1210150"/>
                <a:gridCol w="1111375"/>
                <a:gridCol w="2592275"/>
              </a:tblGrid>
              <a:tr h="3976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/>
                        <a:t>Why do we need RNN</a:t>
                      </a:r>
                      <a:endParaRPr sz="10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-US" sz="900" u="none" cap="none" strike="noStrike">
                          <a:solidFill>
                            <a:schemeClr val="dk1"/>
                          </a:solidFill>
                        </a:rPr>
                        <a:t>Simple RNNs</a:t>
                      </a:r>
                      <a:endParaRPr b="1"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chemeClr val="dk1"/>
                          </a:solidFill>
                        </a:rPr>
                        <a:t>Attention</a:t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How to derive gradients for RNNs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Better RNNs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Transformers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Pre-trained Language Representation Models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3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Google Shape;974;p81"/>
          <p:cNvSpPr txBox="1"/>
          <p:nvPr>
            <p:ph idx="4294967295"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/>
              <a:t>Recurrent Neural Networks (RNNs)</a:t>
            </a:r>
            <a:endParaRPr/>
          </a:p>
        </p:txBody>
      </p:sp>
      <p:sp>
        <p:nvSpPr>
          <p:cNvPr id="975" name="Google Shape;975;p81"/>
          <p:cNvSpPr/>
          <p:nvPr/>
        </p:nvSpPr>
        <p:spPr>
          <a:xfrm>
            <a:off x="1266632" y="1703969"/>
            <a:ext cx="6096000" cy="830997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-9554" l="-897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6" name="Google Shape;976;p81"/>
          <p:cNvSpPr txBox="1"/>
          <p:nvPr/>
        </p:nvSpPr>
        <p:spPr>
          <a:xfrm>
            <a:off x="110792" y="6386958"/>
            <a:ext cx="10518939" cy="2974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</a:pPr>
            <a:r>
              <a:rPr b="0" i="0" lang="en-US" sz="133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Figures have been taken from Chris Dyer’s presentation, available at </a:t>
            </a:r>
            <a:r>
              <a:rPr b="0" i="0" lang="en-US" sz="1333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http://demo.clab.cs.cmu.edu/cdyer/lxmls-seq-attn.pdf</a:t>
            </a:r>
            <a:endParaRPr b="0" i="0" sz="1333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7" name="Google Shape;977;p81"/>
          <p:cNvSpPr/>
          <p:nvPr/>
        </p:nvSpPr>
        <p:spPr>
          <a:xfrm>
            <a:off x="2163065" y="5140365"/>
            <a:ext cx="1566620" cy="32894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38100" rotWithShape="0" dir="5400000" dist="25400">
              <a:srgbClr val="000000">
                <a:alpha val="49411"/>
              </a:srgbClr>
            </a:outerShdw>
          </a:effectLst>
        </p:spPr>
        <p:txBody>
          <a:bodyPr anchorCtr="0" anchor="ctr" bIns="67725" lIns="67725" spcFirstLastPara="1" rIns="67725" wrap="square" tIns="67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8" name="Google Shape;978;p81"/>
          <p:cNvSpPr/>
          <p:nvPr/>
        </p:nvSpPr>
        <p:spPr>
          <a:xfrm>
            <a:off x="1286600" y="4005831"/>
            <a:ext cx="3117729" cy="32894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38100" rotWithShape="0" dir="5400000" dist="25400">
              <a:srgbClr val="000000">
                <a:alpha val="49411"/>
              </a:srgbClr>
            </a:outerShdw>
          </a:effectLst>
        </p:spPr>
        <p:txBody>
          <a:bodyPr anchorCtr="0" anchor="ctr" bIns="67725" lIns="67725" spcFirstLastPara="1" rIns="67725" wrap="square" tIns="67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9" name="Google Shape;979;p81"/>
          <p:cNvSpPr/>
          <p:nvPr/>
        </p:nvSpPr>
        <p:spPr>
          <a:xfrm>
            <a:off x="2163065" y="2871298"/>
            <a:ext cx="1566620" cy="32894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38100" rotWithShape="0" dir="5400000" dist="25400">
              <a:srgbClr val="000000">
                <a:alpha val="49411"/>
              </a:srgbClr>
            </a:outerShdw>
          </a:effectLst>
        </p:spPr>
        <p:txBody>
          <a:bodyPr anchorCtr="0" anchor="ctr" bIns="67725" lIns="67725" spcFirstLastPara="1" rIns="67725" wrap="square" tIns="67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80" name="Google Shape;980;p81"/>
          <p:cNvCxnSpPr/>
          <p:nvPr/>
        </p:nvCxnSpPr>
        <p:spPr>
          <a:xfrm flipH="1" rot="10800000">
            <a:off x="3048294" y="4366799"/>
            <a:ext cx="1" cy="722483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981" name="Google Shape;981;p81"/>
          <p:cNvCxnSpPr/>
          <p:nvPr/>
        </p:nvCxnSpPr>
        <p:spPr>
          <a:xfrm flipH="1" rot="10800000">
            <a:off x="3048294" y="3215332"/>
            <a:ext cx="1" cy="722483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pic>
        <p:nvPicPr>
          <p:cNvPr descr="Image" id="982" name="Google Shape;982;p8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953470" y="5237442"/>
            <a:ext cx="254725" cy="17980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983" name="Google Shape;983;p8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953470" y="4048034"/>
            <a:ext cx="254725" cy="23974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84" name="Google Shape;984;p81"/>
          <p:cNvGrpSpPr/>
          <p:nvPr/>
        </p:nvGrpSpPr>
        <p:grpSpPr>
          <a:xfrm>
            <a:off x="8199118" y="2989274"/>
            <a:ext cx="3746493" cy="2336762"/>
            <a:chOff x="0" y="0"/>
            <a:chExt cx="3175472" cy="1980605"/>
          </a:xfrm>
        </p:grpSpPr>
        <p:sp>
          <p:nvSpPr>
            <p:cNvPr id="985" name="Google Shape;985;p81"/>
            <p:cNvSpPr/>
            <p:nvPr/>
          </p:nvSpPr>
          <p:spPr>
            <a:xfrm>
              <a:off x="1190277" y="1701800"/>
              <a:ext cx="1327846" cy="278805"/>
            </a:xfrm>
            <a:prstGeom prst="rect">
              <a:avLst/>
            </a:prstGeom>
            <a:solidFill>
              <a:srgbClr val="FFFFFF"/>
            </a:solidFill>
            <a:ln cap="flat" cmpd="sng" w="38100">
              <a:solidFill>
                <a:srgbClr val="000000"/>
              </a:solidFill>
              <a:prstDash val="solid"/>
              <a:miter lim="400000"/>
              <a:headEnd len="sm" w="sm" type="none"/>
              <a:tailEnd len="sm" w="sm" type="none"/>
            </a:ln>
            <a:effectLst>
              <a:outerShdw blurRad="38100" rotWithShape="0" dir="5400000" dist="25400">
                <a:srgbClr val="000000">
                  <a:alpha val="49411"/>
                </a:srgbClr>
              </a:outerShdw>
            </a:effectLst>
          </p:spPr>
          <p:txBody>
            <a:bodyPr anchorCtr="0" anchor="ctr" bIns="67725" lIns="67725" spcFirstLastPara="1" rIns="67725" wrap="square" tIns="67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6" name="Google Shape;986;p81"/>
            <p:cNvSpPr/>
            <p:nvPr/>
          </p:nvSpPr>
          <p:spPr>
            <a:xfrm>
              <a:off x="532928" y="850900"/>
              <a:ext cx="2642544" cy="278805"/>
            </a:xfrm>
            <a:prstGeom prst="rect">
              <a:avLst/>
            </a:prstGeom>
            <a:solidFill>
              <a:srgbClr val="FFFFFF"/>
            </a:solidFill>
            <a:ln cap="flat" cmpd="sng" w="38100">
              <a:solidFill>
                <a:srgbClr val="000000"/>
              </a:solidFill>
              <a:prstDash val="solid"/>
              <a:miter lim="400000"/>
              <a:headEnd len="sm" w="sm" type="none"/>
              <a:tailEnd len="sm" w="sm" type="none"/>
            </a:ln>
            <a:effectLst>
              <a:outerShdw blurRad="38100" rotWithShape="0" dir="5400000" dist="25400">
                <a:srgbClr val="000000">
                  <a:alpha val="49411"/>
                </a:srgbClr>
              </a:outerShdw>
            </a:effectLst>
          </p:spPr>
          <p:txBody>
            <a:bodyPr anchorCtr="0" anchor="ctr" bIns="67725" lIns="67725" spcFirstLastPara="1" rIns="67725" wrap="square" tIns="67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7" name="Google Shape;987;p81"/>
            <p:cNvSpPr/>
            <p:nvPr/>
          </p:nvSpPr>
          <p:spPr>
            <a:xfrm>
              <a:off x="1190277" y="0"/>
              <a:ext cx="1327846" cy="278805"/>
            </a:xfrm>
            <a:prstGeom prst="rect">
              <a:avLst/>
            </a:prstGeom>
            <a:solidFill>
              <a:srgbClr val="FFFFFF"/>
            </a:solidFill>
            <a:ln cap="flat" cmpd="sng" w="38100">
              <a:solidFill>
                <a:srgbClr val="000000"/>
              </a:solidFill>
              <a:prstDash val="solid"/>
              <a:miter lim="400000"/>
              <a:headEnd len="sm" w="sm" type="none"/>
              <a:tailEnd len="sm" w="sm" type="none"/>
            </a:ln>
            <a:effectLst>
              <a:outerShdw blurRad="38100" rotWithShape="0" dir="5400000" dist="25400">
                <a:srgbClr val="000000">
                  <a:alpha val="49411"/>
                </a:srgbClr>
              </a:outerShdw>
            </a:effectLst>
          </p:spPr>
          <p:txBody>
            <a:bodyPr anchorCtr="0" anchor="ctr" bIns="67725" lIns="67725" spcFirstLastPara="1" rIns="67725" wrap="square" tIns="67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988" name="Google Shape;988;p81"/>
            <p:cNvCxnSpPr/>
            <p:nvPr/>
          </p:nvCxnSpPr>
          <p:spPr>
            <a:xfrm>
              <a:off x="0" y="984387"/>
              <a:ext cx="522215" cy="1"/>
            </a:xfrm>
            <a:prstGeom prst="straightConnector1">
              <a:avLst/>
            </a:prstGeom>
            <a:noFill/>
            <a:ln cap="flat" cmpd="sng" w="38100">
              <a:solidFill>
                <a:srgbClr val="000000"/>
              </a:solidFill>
              <a:prstDash val="solid"/>
              <a:miter lim="400000"/>
              <a:headEnd len="sm" w="sm" type="none"/>
              <a:tailEnd len="med" w="med" type="triangle"/>
            </a:ln>
          </p:spPr>
        </p:cxnSp>
        <p:cxnSp>
          <p:nvCxnSpPr>
            <p:cNvPr id="989" name="Google Shape;989;p81"/>
            <p:cNvCxnSpPr/>
            <p:nvPr/>
          </p:nvCxnSpPr>
          <p:spPr>
            <a:xfrm flipH="1" rot="10800000">
              <a:off x="1854201" y="1153726"/>
              <a:ext cx="1" cy="541862"/>
            </a:xfrm>
            <a:prstGeom prst="straightConnector1">
              <a:avLst/>
            </a:prstGeom>
            <a:noFill/>
            <a:ln cap="flat" cmpd="sng" w="38100">
              <a:solidFill>
                <a:srgbClr val="000000"/>
              </a:solidFill>
              <a:prstDash val="solid"/>
              <a:miter lim="400000"/>
              <a:headEnd len="sm" w="sm" type="none"/>
              <a:tailEnd len="med" w="med" type="triangle"/>
            </a:ln>
          </p:spPr>
        </p:cxnSp>
        <p:cxnSp>
          <p:nvCxnSpPr>
            <p:cNvPr id="990" name="Google Shape;990;p81"/>
            <p:cNvCxnSpPr/>
            <p:nvPr/>
          </p:nvCxnSpPr>
          <p:spPr>
            <a:xfrm flipH="1" rot="10800000">
              <a:off x="1854201" y="290126"/>
              <a:ext cx="1" cy="541862"/>
            </a:xfrm>
            <a:prstGeom prst="straightConnector1">
              <a:avLst/>
            </a:prstGeom>
            <a:noFill/>
            <a:ln cap="flat" cmpd="sng" w="38100">
              <a:solidFill>
                <a:srgbClr val="000000"/>
              </a:solidFill>
              <a:prstDash val="solid"/>
              <a:miter lim="400000"/>
              <a:headEnd len="sm" w="sm" type="none"/>
              <a:tailEnd len="med" w="med" type="triangle"/>
            </a:ln>
          </p:spPr>
        </p:cxnSp>
        <p:pic>
          <p:nvPicPr>
            <p:cNvPr descr="Image" id="991" name="Google Shape;991;p81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770381" y="1789162"/>
              <a:ext cx="215901" cy="1524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mage" id="992" name="Google Shape;992;p81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1770380" y="891257"/>
              <a:ext cx="228601" cy="2032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mage" id="993" name="Google Shape;993;p81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1746250" y="31452"/>
              <a:ext cx="215900" cy="21590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94" name="Google Shape;994;p81"/>
          <p:cNvGrpSpPr/>
          <p:nvPr/>
        </p:nvGrpSpPr>
        <p:grpSpPr>
          <a:xfrm>
            <a:off x="4430734" y="2999524"/>
            <a:ext cx="3746493" cy="2336762"/>
            <a:chOff x="0" y="0"/>
            <a:chExt cx="3175472" cy="1980605"/>
          </a:xfrm>
        </p:grpSpPr>
        <p:sp>
          <p:nvSpPr>
            <p:cNvPr id="995" name="Google Shape;995;p81"/>
            <p:cNvSpPr/>
            <p:nvPr/>
          </p:nvSpPr>
          <p:spPr>
            <a:xfrm>
              <a:off x="1190277" y="1701800"/>
              <a:ext cx="1327846" cy="278805"/>
            </a:xfrm>
            <a:prstGeom prst="rect">
              <a:avLst/>
            </a:prstGeom>
            <a:solidFill>
              <a:srgbClr val="FFFFFF"/>
            </a:solidFill>
            <a:ln cap="flat" cmpd="sng" w="38100">
              <a:solidFill>
                <a:srgbClr val="000000"/>
              </a:solidFill>
              <a:prstDash val="solid"/>
              <a:miter lim="400000"/>
              <a:headEnd len="sm" w="sm" type="none"/>
              <a:tailEnd len="sm" w="sm" type="none"/>
            </a:ln>
            <a:effectLst>
              <a:outerShdw blurRad="38100" rotWithShape="0" dir="5400000" dist="25400">
                <a:srgbClr val="000000">
                  <a:alpha val="49411"/>
                </a:srgbClr>
              </a:outerShdw>
            </a:effectLst>
          </p:spPr>
          <p:txBody>
            <a:bodyPr anchorCtr="0" anchor="ctr" bIns="67725" lIns="67725" spcFirstLastPara="1" rIns="67725" wrap="square" tIns="67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6" name="Google Shape;996;p81"/>
            <p:cNvSpPr/>
            <p:nvPr/>
          </p:nvSpPr>
          <p:spPr>
            <a:xfrm>
              <a:off x="532928" y="850900"/>
              <a:ext cx="2642544" cy="278805"/>
            </a:xfrm>
            <a:prstGeom prst="rect">
              <a:avLst/>
            </a:prstGeom>
            <a:solidFill>
              <a:srgbClr val="FFFFFF"/>
            </a:solidFill>
            <a:ln cap="flat" cmpd="sng" w="38100">
              <a:solidFill>
                <a:srgbClr val="000000"/>
              </a:solidFill>
              <a:prstDash val="solid"/>
              <a:miter lim="400000"/>
              <a:headEnd len="sm" w="sm" type="none"/>
              <a:tailEnd len="sm" w="sm" type="none"/>
            </a:ln>
            <a:effectLst>
              <a:outerShdw blurRad="38100" rotWithShape="0" dir="5400000" dist="25400">
                <a:srgbClr val="000000">
                  <a:alpha val="49411"/>
                </a:srgbClr>
              </a:outerShdw>
            </a:effectLst>
          </p:spPr>
          <p:txBody>
            <a:bodyPr anchorCtr="0" anchor="ctr" bIns="67725" lIns="67725" spcFirstLastPara="1" rIns="67725" wrap="square" tIns="67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7" name="Google Shape;997;p81"/>
            <p:cNvSpPr/>
            <p:nvPr/>
          </p:nvSpPr>
          <p:spPr>
            <a:xfrm>
              <a:off x="1190277" y="0"/>
              <a:ext cx="1327846" cy="278805"/>
            </a:xfrm>
            <a:prstGeom prst="rect">
              <a:avLst/>
            </a:prstGeom>
            <a:solidFill>
              <a:srgbClr val="FFFFFF"/>
            </a:solidFill>
            <a:ln cap="flat" cmpd="sng" w="38100">
              <a:solidFill>
                <a:srgbClr val="000000"/>
              </a:solidFill>
              <a:prstDash val="solid"/>
              <a:miter lim="400000"/>
              <a:headEnd len="sm" w="sm" type="none"/>
              <a:tailEnd len="sm" w="sm" type="none"/>
            </a:ln>
            <a:effectLst>
              <a:outerShdw blurRad="38100" rotWithShape="0" dir="5400000" dist="25400">
                <a:srgbClr val="000000">
                  <a:alpha val="49411"/>
                </a:srgbClr>
              </a:outerShdw>
            </a:effectLst>
          </p:spPr>
          <p:txBody>
            <a:bodyPr anchorCtr="0" anchor="ctr" bIns="67725" lIns="67725" spcFirstLastPara="1" rIns="67725" wrap="square" tIns="67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998" name="Google Shape;998;p81"/>
            <p:cNvCxnSpPr/>
            <p:nvPr/>
          </p:nvCxnSpPr>
          <p:spPr>
            <a:xfrm>
              <a:off x="0" y="984387"/>
              <a:ext cx="522215" cy="1"/>
            </a:xfrm>
            <a:prstGeom prst="straightConnector1">
              <a:avLst/>
            </a:prstGeom>
            <a:noFill/>
            <a:ln cap="flat" cmpd="sng" w="38100">
              <a:solidFill>
                <a:srgbClr val="000000"/>
              </a:solidFill>
              <a:prstDash val="solid"/>
              <a:miter lim="400000"/>
              <a:headEnd len="sm" w="sm" type="none"/>
              <a:tailEnd len="med" w="med" type="triangle"/>
            </a:ln>
          </p:spPr>
        </p:cxnSp>
        <p:cxnSp>
          <p:nvCxnSpPr>
            <p:cNvPr id="999" name="Google Shape;999;p81"/>
            <p:cNvCxnSpPr/>
            <p:nvPr/>
          </p:nvCxnSpPr>
          <p:spPr>
            <a:xfrm flipH="1" rot="10800000">
              <a:off x="1854200" y="1153726"/>
              <a:ext cx="1" cy="541862"/>
            </a:xfrm>
            <a:prstGeom prst="straightConnector1">
              <a:avLst/>
            </a:prstGeom>
            <a:noFill/>
            <a:ln cap="flat" cmpd="sng" w="38100">
              <a:solidFill>
                <a:srgbClr val="000000"/>
              </a:solidFill>
              <a:prstDash val="solid"/>
              <a:miter lim="400000"/>
              <a:headEnd len="sm" w="sm" type="none"/>
              <a:tailEnd len="med" w="med" type="triangle"/>
            </a:ln>
          </p:spPr>
        </p:cxnSp>
        <p:cxnSp>
          <p:nvCxnSpPr>
            <p:cNvPr id="1000" name="Google Shape;1000;p81"/>
            <p:cNvCxnSpPr/>
            <p:nvPr/>
          </p:nvCxnSpPr>
          <p:spPr>
            <a:xfrm flipH="1" rot="10800000">
              <a:off x="1854200" y="290126"/>
              <a:ext cx="1" cy="541862"/>
            </a:xfrm>
            <a:prstGeom prst="straightConnector1">
              <a:avLst/>
            </a:prstGeom>
            <a:noFill/>
            <a:ln cap="flat" cmpd="sng" w="38100">
              <a:solidFill>
                <a:srgbClr val="000000"/>
              </a:solidFill>
              <a:prstDash val="solid"/>
              <a:miter lim="400000"/>
              <a:headEnd len="sm" w="sm" type="none"/>
              <a:tailEnd len="med" w="med" type="triangle"/>
            </a:ln>
          </p:spPr>
        </p:cxnSp>
        <p:pic>
          <p:nvPicPr>
            <p:cNvPr descr="Image" id="1001" name="Google Shape;1001;p81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1770380" y="1789162"/>
              <a:ext cx="215901" cy="1524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mage" id="1002" name="Google Shape;1002;p81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1764030" y="891257"/>
              <a:ext cx="228601" cy="2032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mage" id="1003" name="Google Shape;1003;p81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1746250" y="14957"/>
              <a:ext cx="215900" cy="21590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Image" id="1004" name="Google Shape;1004;p81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2904362" y="2881583"/>
            <a:ext cx="254724" cy="2547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05" name="Google Shape;1005;p81"/>
          <p:cNvGrpSpPr/>
          <p:nvPr/>
        </p:nvGrpSpPr>
        <p:grpSpPr>
          <a:xfrm>
            <a:off x="530438" y="4136977"/>
            <a:ext cx="799192" cy="1181209"/>
            <a:chOff x="0" y="0"/>
            <a:chExt cx="677382" cy="1001175"/>
          </a:xfrm>
        </p:grpSpPr>
        <p:sp>
          <p:nvSpPr>
            <p:cNvPr id="1006" name="Google Shape;1006;p81"/>
            <p:cNvSpPr/>
            <p:nvPr/>
          </p:nvSpPr>
          <p:spPr>
            <a:xfrm>
              <a:off x="311207" y="0"/>
              <a:ext cx="304539" cy="703320"/>
            </a:xfrm>
            <a:custGeom>
              <a:rect b="b" l="l" r="r" t="t"/>
              <a:pathLst>
                <a:path extrusionOk="0" h="21600" w="19908">
                  <a:moveTo>
                    <a:pt x="372" y="21600"/>
                  </a:moveTo>
                  <a:cubicBezTo>
                    <a:pt x="-1692" y="10841"/>
                    <a:pt x="4820" y="3641"/>
                    <a:pt x="19908" y="0"/>
                  </a:cubicBezTo>
                </a:path>
              </a:pathLst>
            </a:custGeom>
            <a:noFill/>
            <a:ln cap="flat" cmpd="sng" w="38100">
              <a:solidFill>
                <a:srgbClr val="000000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7" name="Google Shape;1007;p81"/>
            <p:cNvSpPr/>
            <p:nvPr/>
          </p:nvSpPr>
          <p:spPr>
            <a:xfrm>
              <a:off x="0" y="722369"/>
              <a:ext cx="677382" cy="278806"/>
            </a:xfrm>
            <a:prstGeom prst="rect">
              <a:avLst/>
            </a:prstGeom>
            <a:solidFill>
              <a:srgbClr val="FFFFFF"/>
            </a:solidFill>
            <a:ln cap="flat" cmpd="sng" w="38100">
              <a:solidFill>
                <a:srgbClr val="000000"/>
              </a:solidFill>
              <a:prstDash val="solid"/>
              <a:miter lim="400000"/>
              <a:headEnd len="sm" w="sm" type="none"/>
              <a:tailEnd len="sm" w="sm" type="none"/>
            </a:ln>
            <a:effectLst>
              <a:outerShdw blurRad="38100" rotWithShape="0" dir="5400000" dist="25400">
                <a:srgbClr val="000000">
                  <a:alpha val="49411"/>
                </a:srgbClr>
              </a:outerShdw>
            </a:effectLst>
          </p:spPr>
          <p:txBody>
            <a:bodyPr anchorCtr="0" anchor="ctr" bIns="67725" lIns="67725" spcFirstLastPara="1" rIns="67725" wrap="square" tIns="67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Image" id="1008" name="Google Shape;1008;p81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211690" y="771631"/>
              <a:ext cx="228601" cy="20320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09" name="Google Shape;1009;p81"/>
          <p:cNvSpPr txBox="1"/>
          <p:nvPr>
            <p:ph idx="12" type="sldNum"/>
          </p:nvPr>
        </p:nvSpPr>
        <p:spPr>
          <a:xfrm>
            <a:off x="10415352" y="6217625"/>
            <a:ext cx="16128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154</a:t>
            </a:r>
            <a:endParaRPr/>
          </a:p>
        </p:txBody>
      </p:sp>
      <p:graphicFrame>
        <p:nvGraphicFramePr>
          <p:cNvPr id="1010" name="Google Shape;1010;p81"/>
          <p:cNvGraphicFramePr/>
          <p:nvPr/>
        </p:nvGraphicFramePr>
        <p:xfrm>
          <a:off x="842463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{E2A70BE9-4923-4DBF-B1AD-9856350866EA}</a:tableStyleId>
              </a:tblPr>
              <a:tblGrid>
                <a:gridCol w="1592700"/>
                <a:gridCol w="1049725"/>
                <a:gridCol w="938675"/>
                <a:gridCol w="2012175"/>
                <a:gridCol w="1210150"/>
                <a:gridCol w="1111375"/>
                <a:gridCol w="2592275"/>
              </a:tblGrid>
              <a:tr h="3976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/>
                        <a:t>Why do we need RNN</a:t>
                      </a:r>
                      <a:endParaRPr sz="10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-US" sz="900" u="none" cap="none" strike="noStrike">
                          <a:solidFill>
                            <a:schemeClr val="dk1"/>
                          </a:solidFill>
                        </a:rPr>
                        <a:t>Simple RNNs</a:t>
                      </a:r>
                      <a:endParaRPr b="1"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chemeClr val="dk1"/>
                          </a:solidFill>
                        </a:rPr>
                        <a:t>Attention</a:t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How to derive gradients for RNNs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Better RNNs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Transformers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Pre-trained Language Representation Models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82"/>
          <p:cNvSpPr txBox="1"/>
          <p:nvPr>
            <p:ph idx="4294967295"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/>
              <a:t>Recurrent Neural Networks (RNNs)</a:t>
            </a:r>
            <a:endParaRPr/>
          </a:p>
        </p:txBody>
      </p:sp>
      <p:sp>
        <p:nvSpPr>
          <p:cNvPr id="1016" name="Google Shape;1016;p82"/>
          <p:cNvSpPr/>
          <p:nvPr/>
        </p:nvSpPr>
        <p:spPr>
          <a:xfrm>
            <a:off x="1266632" y="1703969"/>
            <a:ext cx="6096000" cy="830997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-9554" l="-897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7" name="Google Shape;1017;p82"/>
          <p:cNvSpPr txBox="1"/>
          <p:nvPr/>
        </p:nvSpPr>
        <p:spPr>
          <a:xfrm>
            <a:off x="667444" y="6398576"/>
            <a:ext cx="10518939" cy="2974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</a:pPr>
            <a:r>
              <a:rPr b="0" i="0" lang="en-US" sz="133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Figures have been taken from Chris Dyer’s presentation, available at </a:t>
            </a:r>
            <a:r>
              <a:rPr b="0" i="0" lang="en-US" sz="1333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http://demo.clab.cs.cmu.edu/cdyer/lxmls-seq-attn.pdf</a:t>
            </a:r>
            <a:endParaRPr b="0" i="0" sz="1333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18" name="Google Shape;1018;p8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94328" y="3051004"/>
            <a:ext cx="7666181" cy="3166619"/>
          </a:xfrm>
          <a:prstGeom prst="rect">
            <a:avLst/>
          </a:prstGeom>
          <a:noFill/>
          <a:ln>
            <a:noFill/>
          </a:ln>
        </p:spPr>
      </p:pic>
      <p:sp>
        <p:nvSpPr>
          <p:cNvPr id="1019" name="Google Shape;1019;p82"/>
          <p:cNvSpPr txBox="1"/>
          <p:nvPr>
            <p:ph idx="12" type="sldNum"/>
          </p:nvPr>
        </p:nvSpPr>
        <p:spPr>
          <a:xfrm>
            <a:off x="10415352" y="6217625"/>
            <a:ext cx="16128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154</a:t>
            </a:r>
            <a:endParaRPr/>
          </a:p>
        </p:txBody>
      </p:sp>
      <p:graphicFrame>
        <p:nvGraphicFramePr>
          <p:cNvPr id="1020" name="Google Shape;1020;p82"/>
          <p:cNvGraphicFramePr/>
          <p:nvPr/>
        </p:nvGraphicFramePr>
        <p:xfrm>
          <a:off x="842463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{E2A70BE9-4923-4DBF-B1AD-9856350866EA}</a:tableStyleId>
              </a:tblPr>
              <a:tblGrid>
                <a:gridCol w="1592700"/>
                <a:gridCol w="1049725"/>
                <a:gridCol w="938675"/>
                <a:gridCol w="2012175"/>
                <a:gridCol w="1210150"/>
                <a:gridCol w="1111375"/>
                <a:gridCol w="2592275"/>
              </a:tblGrid>
              <a:tr h="3976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/>
                        <a:t>Why do we need RNN</a:t>
                      </a:r>
                      <a:endParaRPr sz="10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-US" sz="900" u="none" cap="none" strike="noStrike">
                          <a:solidFill>
                            <a:schemeClr val="dk1"/>
                          </a:solidFill>
                        </a:rPr>
                        <a:t>Simple RNNs</a:t>
                      </a:r>
                      <a:endParaRPr b="1"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chemeClr val="dk1"/>
                          </a:solidFill>
                        </a:rPr>
                        <a:t>Attention</a:t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How to derive gradients for RNNs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Better RNNs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Transformers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Pre-trained Language Representation Models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4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Google Shape;1025;p83"/>
          <p:cNvSpPr txBox="1"/>
          <p:nvPr>
            <p:ph idx="4294967295"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/>
              <a:t>Recurrent Neural Networks (RNNs)</a:t>
            </a:r>
            <a:endParaRPr/>
          </a:p>
        </p:txBody>
      </p:sp>
      <p:sp>
        <p:nvSpPr>
          <p:cNvPr id="1026" name="Google Shape;1026;p83"/>
          <p:cNvSpPr/>
          <p:nvPr/>
        </p:nvSpPr>
        <p:spPr>
          <a:xfrm>
            <a:off x="1266632" y="1703969"/>
            <a:ext cx="6096000" cy="830997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-9554" l="-897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7" name="Google Shape;1027;p83"/>
          <p:cNvSpPr txBox="1"/>
          <p:nvPr/>
        </p:nvSpPr>
        <p:spPr>
          <a:xfrm>
            <a:off x="667444" y="6398576"/>
            <a:ext cx="10518939" cy="2974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</a:pPr>
            <a:r>
              <a:rPr b="0" i="0" lang="en-US" sz="133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Figures have been taken from Chris Dyer’s presentation, available at </a:t>
            </a:r>
            <a:r>
              <a:rPr b="0" i="0" lang="en-US" sz="1333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http://demo.clab.cs.cmu.edu/cdyer/lxmls-seq-attn.pdf</a:t>
            </a:r>
            <a:endParaRPr b="0" i="0" sz="1333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28" name="Google Shape;1028;p8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12772" y="2601338"/>
            <a:ext cx="7643721" cy="3770537"/>
          </a:xfrm>
          <a:prstGeom prst="rect">
            <a:avLst/>
          </a:prstGeom>
          <a:noFill/>
          <a:ln>
            <a:noFill/>
          </a:ln>
        </p:spPr>
      </p:pic>
      <p:sp>
        <p:nvSpPr>
          <p:cNvPr id="1029" name="Google Shape;1029;p83"/>
          <p:cNvSpPr txBox="1"/>
          <p:nvPr>
            <p:ph idx="12" type="sldNum"/>
          </p:nvPr>
        </p:nvSpPr>
        <p:spPr>
          <a:xfrm>
            <a:off x="10415352" y="6217625"/>
            <a:ext cx="16128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154</a:t>
            </a:r>
            <a:endParaRPr/>
          </a:p>
        </p:txBody>
      </p:sp>
      <p:graphicFrame>
        <p:nvGraphicFramePr>
          <p:cNvPr id="1030" name="Google Shape;1030;p83"/>
          <p:cNvGraphicFramePr/>
          <p:nvPr/>
        </p:nvGraphicFramePr>
        <p:xfrm>
          <a:off x="842463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{E2A70BE9-4923-4DBF-B1AD-9856350866EA}</a:tableStyleId>
              </a:tblPr>
              <a:tblGrid>
                <a:gridCol w="1592700"/>
                <a:gridCol w="1049725"/>
                <a:gridCol w="938675"/>
                <a:gridCol w="2012175"/>
                <a:gridCol w="1210150"/>
                <a:gridCol w="1111375"/>
                <a:gridCol w="2592275"/>
              </a:tblGrid>
              <a:tr h="3976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/>
                        <a:t>Why do we need RNN</a:t>
                      </a:r>
                      <a:endParaRPr sz="10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-US" sz="900" u="none" cap="none" strike="noStrike">
                          <a:solidFill>
                            <a:schemeClr val="dk1"/>
                          </a:solidFill>
                        </a:rPr>
                        <a:t>Simple RNNs</a:t>
                      </a:r>
                      <a:endParaRPr b="1"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chemeClr val="dk1"/>
                          </a:solidFill>
                        </a:rPr>
                        <a:t>Attention</a:t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How to derive gradients for RNNs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Better RNNs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Transformers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Pre-trained Language Representation Models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4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5" name="Google Shape;1035;p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0649" y="1847273"/>
            <a:ext cx="8423047" cy="4347867"/>
          </a:xfrm>
          <a:prstGeom prst="rect">
            <a:avLst/>
          </a:prstGeom>
          <a:noFill/>
          <a:ln>
            <a:noFill/>
          </a:ln>
        </p:spPr>
      </p:pic>
      <p:sp>
        <p:nvSpPr>
          <p:cNvPr id="1036" name="Google Shape;1036;p84"/>
          <p:cNvSpPr txBox="1"/>
          <p:nvPr>
            <p:ph idx="4294967295"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/>
              <a:t>Recurrent Neural Networks (RNNs)</a:t>
            </a:r>
            <a:endParaRPr/>
          </a:p>
        </p:txBody>
      </p:sp>
      <p:sp>
        <p:nvSpPr>
          <p:cNvPr id="1037" name="Google Shape;1037;p84"/>
          <p:cNvSpPr txBox="1"/>
          <p:nvPr/>
        </p:nvSpPr>
        <p:spPr>
          <a:xfrm>
            <a:off x="667444" y="6398576"/>
            <a:ext cx="10518939" cy="2974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</a:pPr>
            <a:r>
              <a:rPr b="0" i="0" lang="en-US" sz="133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Figures have been taken from Chris Dyer’s presentation, available at </a:t>
            </a:r>
            <a:r>
              <a:rPr b="0" i="0" lang="en-US" sz="1333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http://demo.clab.cs.cmu.edu/cdyer/lxmls-seq-attn.pdf</a:t>
            </a:r>
            <a:endParaRPr b="0" i="0" sz="1333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8" name="Google Shape;1038;p84"/>
          <p:cNvSpPr/>
          <p:nvPr/>
        </p:nvSpPr>
        <p:spPr>
          <a:xfrm>
            <a:off x="1266632" y="1703969"/>
            <a:ext cx="6096000" cy="830997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-9554" l="-897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9" name="Google Shape;1039;p84"/>
          <p:cNvSpPr txBox="1"/>
          <p:nvPr>
            <p:ph idx="12" type="sldNum"/>
          </p:nvPr>
        </p:nvSpPr>
        <p:spPr>
          <a:xfrm>
            <a:off x="10415352" y="6217625"/>
            <a:ext cx="16128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154</a:t>
            </a:r>
            <a:endParaRPr/>
          </a:p>
        </p:txBody>
      </p:sp>
      <p:graphicFrame>
        <p:nvGraphicFramePr>
          <p:cNvPr id="1040" name="Google Shape;1040;p84"/>
          <p:cNvGraphicFramePr/>
          <p:nvPr/>
        </p:nvGraphicFramePr>
        <p:xfrm>
          <a:off x="842463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{E2A70BE9-4923-4DBF-B1AD-9856350866EA}</a:tableStyleId>
              </a:tblPr>
              <a:tblGrid>
                <a:gridCol w="1592700"/>
                <a:gridCol w="1049725"/>
                <a:gridCol w="938675"/>
                <a:gridCol w="2012175"/>
                <a:gridCol w="1210150"/>
                <a:gridCol w="1111375"/>
                <a:gridCol w="2592275"/>
              </a:tblGrid>
              <a:tr h="3976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/>
                        <a:t>Why do we need RNN</a:t>
                      </a:r>
                      <a:endParaRPr sz="10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-US" sz="900" u="none" cap="none" strike="noStrike">
                          <a:solidFill>
                            <a:schemeClr val="dk1"/>
                          </a:solidFill>
                        </a:rPr>
                        <a:t>Simple RNNs</a:t>
                      </a:r>
                      <a:endParaRPr b="1"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chemeClr val="dk1"/>
                          </a:solidFill>
                        </a:rPr>
                        <a:t>Attention</a:t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How to derive gradients for RNNs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Better RNNs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Transformers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Pre-trained Language Representation Models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4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p85"/>
          <p:cNvSpPr txBox="1"/>
          <p:nvPr>
            <p:ph idx="4294967295"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/>
              <a:t>Recurrent Neural Networks (RNNs)</a:t>
            </a:r>
            <a:endParaRPr/>
          </a:p>
        </p:txBody>
      </p:sp>
      <p:sp>
        <p:nvSpPr>
          <p:cNvPr id="1046" name="Google Shape;1046;p85"/>
          <p:cNvSpPr txBox="1"/>
          <p:nvPr/>
        </p:nvSpPr>
        <p:spPr>
          <a:xfrm>
            <a:off x="667444" y="6398576"/>
            <a:ext cx="10518939" cy="2974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</a:pPr>
            <a:r>
              <a:rPr b="0" i="0" lang="en-US" sz="133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Figures have been taken from Chris Dyer’s presentation, available at </a:t>
            </a:r>
            <a:r>
              <a:rPr b="0" i="0" lang="en-US" sz="1333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http://demo.clab.cs.cmu.edu/cdyer/lxmls-seq-attn.pdf</a:t>
            </a:r>
            <a:endParaRPr b="0" i="0" sz="1333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47" name="Google Shape;1047;p8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10814" y="1575411"/>
            <a:ext cx="5857399" cy="3123405"/>
          </a:xfrm>
          <a:prstGeom prst="rect">
            <a:avLst/>
          </a:prstGeom>
          <a:noFill/>
          <a:ln>
            <a:noFill/>
          </a:ln>
        </p:spPr>
      </p:pic>
      <p:sp>
        <p:nvSpPr>
          <p:cNvPr id="1048" name="Google Shape;1048;p85"/>
          <p:cNvSpPr txBox="1"/>
          <p:nvPr/>
        </p:nvSpPr>
        <p:spPr>
          <a:xfrm>
            <a:off x="587350" y="4369543"/>
            <a:ext cx="9980863" cy="19389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23323" lvl="0" marL="60958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unrolled graph is a well-formed directed acyclic graph, we can run </a:t>
            </a: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backprop</a:t>
            </a: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it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23323" lvl="0" marL="60958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Parameters are tied </a:t>
            </a: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“across time”, derivatives are aggregated across all time steps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23323" lvl="0" marL="60958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is historically called “</a:t>
            </a:r>
            <a:r>
              <a:rPr b="0" i="1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backpropagation through time</a:t>
            </a: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” (BPTT)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" name="Google Shape;1049;p85"/>
          <p:cNvSpPr txBox="1"/>
          <p:nvPr>
            <p:ph idx="12" type="sldNum"/>
          </p:nvPr>
        </p:nvSpPr>
        <p:spPr>
          <a:xfrm>
            <a:off x="10415352" y="6217625"/>
            <a:ext cx="16128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154</a:t>
            </a:r>
            <a:endParaRPr/>
          </a:p>
        </p:txBody>
      </p:sp>
      <p:graphicFrame>
        <p:nvGraphicFramePr>
          <p:cNvPr id="1050" name="Google Shape;1050;p85"/>
          <p:cNvGraphicFramePr/>
          <p:nvPr/>
        </p:nvGraphicFramePr>
        <p:xfrm>
          <a:off x="842463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{E2A70BE9-4923-4DBF-B1AD-9856350866EA}</a:tableStyleId>
              </a:tblPr>
              <a:tblGrid>
                <a:gridCol w="1592700"/>
                <a:gridCol w="1049725"/>
                <a:gridCol w="938675"/>
                <a:gridCol w="2012175"/>
                <a:gridCol w="1210150"/>
                <a:gridCol w="1111375"/>
                <a:gridCol w="2592275"/>
              </a:tblGrid>
              <a:tr h="3976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/>
                        <a:t>Why do we need RNN</a:t>
                      </a:r>
                      <a:endParaRPr sz="10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-US" sz="900" u="none" cap="none" strike="noStrike">
                          <a:solidFill>
                            <a:schemeClr val="dk1"/>
                          </a:solidFill>
                        </a:rPr>
                        <a:t>Simple RNNs</a:t>
                      </a:r>
                      <a:endParaRPr b="1"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chemeClr val="dk1"/>
                          </a:solidFill>
                        </a:rPr>
                        <a:t>Attention</a:t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How to derive gradients for RNNs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Better RNNs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Transformers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Pre-trained Language Representation Models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4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Google Shape;1055;p86"/>
          <p:cNvSpPr txBox="1"/>
          <p:nvPr>
            <p:ph idx="4294967295"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/>
              <a:t>Recurrent Neural Networks (RNNs)</a:t>
            </a:r>
            <a:endParaRPr/>
          </a:p>
        </p:txBody>
      </p:sp>
      <p:sp>
        <p:nvSpPr>
          <p:cNvPr id="1056" name="Google Shape;1056;p86"/>
          <p:cNvSpPr txBox="1"/>
          <p:nvPr/>
        </p:nvSpPr>
        <p:spPr>
          <a:xfrm>
            <a:off x="667444" y="6398576"/>
            <a:ext cx="10518939" cy="2974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</a:pPr>
            <a:r>
              <a:rPr b="0" i="0" lang="en-US" sz="133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Figures have been taken from Chris Dyer’s presentation, available at </a:t>
            </a:r>
            <a:r>
              <a:rPr b="0" i="0" lang="en-US" sz="1333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http://demo.clab.cs.cmu.edu/cdyer/lxmls-seq-attn.pdf</a:t>
            </a:r>
            <a:endParaRPr b="0" i="0" sz="1333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57" name="Google Shape;1057;p8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66633" y="1643220"/>
            <a:ext cx="9648343" cy="4713640"/>
          </a:xfrm>
          <a:prstGeom prst="rect">
            <a:avLst/>
          </a:prstGeom>
          <a:noFill/>
          <a:ln>
            <a:noFill/>
          </a:ln>
        </p:spPr>
      </p:pic>
      <p:sp>
        <p:nvSpPr>
          <p:cNvPr id="1058" name="Google Shape;1058;p86"/>
          <p:cNvSpPr/>
          <p:nvPr/>
        </p:nvSpPr>
        <p:spPr>
          <a:xfrm>
            <a:off x="1266632" y="1703969"/>
            <a:ext cx="6096000" cy="830997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-9554" l="-897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9" name="Google Shape;1059;p86"/>
          <p:cNvSpPr txBox="1"/>
          <p:nvPr>
            <p:ph idx="12" type="sldNum"/>
          </p:nvPr>
        </p:nvSpPr>
        <p:spPr>
          <a:xfrm>
            <a:off x="10415352" y="6217625"/>
            <a:ext cx="16128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154</a:t>
            </a:r>
            <a:endParaRPr/>
          </a:p>
        </p:txBody>
      </p:sp>
      <p:graphicFrame>
        <p:nvGraphicFramePr>
          <p:cNvPr id="1060" name="Google Shape;1060;p86"/>
          <p:cNvGraphicFramePr/>
          <p:nvPr/>
        </p:nvGraphicFramePr>
        <p:xfrm>
          <a:off x="842463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{E2A70BE9-4923-4DBF-B1AD-9856350866EA}</a:tableStyleId>
              </a:tblPr>
              <a:tblGrid>
                <a:gridCol w="1592700"/>
                <a:gridCol w="1049725"/>
                <a:gridCol w="938675"/>
                <a:gridCol w="2012175"/>
                <a:gridCol w="1210150"/>
                <a:gridCol w="1111375"/>
                <a:gridCol w="2592275"/>
              </a:tblGrid>
              <a:tr h="3976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/>
                        <a:t>Why do we need RNN</a:t>
                      </a:r>
                      <a:endParaRPr sz="10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-US" sz="900" u="none" cap="none" strike="noStrike">
                          <a:solidFill>
                            <a:schemeClr val="dk1"/>
                          </a:solidFill>
                        </a:rPr>
                        <a:t>Simple RNNs</a:t>
                      </a:r>
                      <a:endParaRPr b="1"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chemeClr val="dk1"/>
                          </a:solidFill>
                        </a:rPr>
                        <a:t>Attention</a:t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How to derive gradients for RNNs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Better RNNs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Transformers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Pre-trained Language Representation Models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4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Google Shape;1065;p87"/>
          <p:cNvSpPr txBox="1"/>
          <p:nvPr>
            <p:ph idx="4294967295"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/>
              <a:t>Recurrent Neural Networks (RNNs)</a:t>
            </a:r>
            <a:endParaRPr/>
          </a:p>
        </p:txBody>
      </p:sp>
      <p:sp>
        <p:nvSpPr>
          <p:cNvPr id="1066" name="Google Shape;1066;p87"/>
          <p:cNvSpPr txBox="1"/>
          <p:nvPr/>
        </p:nvSpPr>
        <p:spPr>
          <a:xfrm>
            <a:off x="667444" y="6398576"/>
            <a:ext cx="10518939" cy="2974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</a:pPr>
            <a:r>
              <a:rPr b="0" i="0" lang="en-US" sz="133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Figures have been taken from Chris Dyer’s presentation, available at </a:t>
            </a:r>
            <a:r>
              <a:rPr b="0" i="0" lang="en-US" sz="1333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http://demo.clab.cs.cmu.edu/cdyer/lxmls-seq-attn.pdf</a:t>
            </a:r>
            <a:endParaRPr b="0" i="0" sz="1333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7" name="Google Shape;1067;p87"/>
          <p:cNvSpPr/>
          <p:nvPr/>
        </p:nvSpPr>
        <p:spPr>
          <a:xfrm>
            <a:off x="1266632" y="1703969"/>
            <a:ext cx="6096000" cy="83099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-9554" l="-897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68" name="Google Shape;1068;p8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66632" y="2729041"/>
            <a:ext cx="8543299" cy="3535592"/>
          </a:xfrm>
          <a:prstGeom prst="rect">
            <a:avLst/>
          </a:prstGeom>
          <a:noFill/>
          <a:ln>
            <a:noFill/>
          </a:ln>
        </p:spPr>
      </p:pic>
      <p:sp>
        <p:nvSpPr>
          <p:cNvPr id="1069" name="Google Shape;1069;p87"/>
          <p:cNvSpPr txBox="1"/>
          <p:nvPr>
            <p:ph idx="12" type="sldNum"/>
          </p:nvPr>
        </p:nvSpPr>
        <p:spPr>
          <a:xfrm>
            <a:off x="10415352" y="6217625"/>
            <a:ext cx="16128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154</a:t>
            </a:r>
            <a:endParaRPr/>
          </a:p>
        </p:txBody>
      </p:sp>
      <p:graphicFrame>
        <p:nvGraphicFramePr>
          <p:cNvPr id="1070" name="Google Shape;1070;p87"/>
          <p:cNvGraphicFramePr/>
          <p:nvPr/>
        </p:nvGraphicFramePr>
        <p:xfrm>
          <a:off x="842463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{E2A70BE9-4923-4DBF-B1AD-9856350866EA}</a:tableStyleId>
              </a:tblPr>
              <a:tblGrid>
                <a:gridCol w="1592700"/>
                <a:gridCol w="1049725"/>
                <a:gridCol w="938675"/>
                <a:gridCol w="2012175"/>
                <a:gridCol w="1210150"/>
                <a:gridCol w="1111375"/>
                <a:gridCol w="2592275"/>
              </a:tblGrid>
              <a:tr h="3976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/>
                        <a:t>Why do we need RNN</a:t>
                      </a:r>
                      <a:endParaRPr sz="10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-US" sz="900" u="none" cap="none" strike="noStrike">
                          <a:solidFill>
                            <a:schemeClr val="dk1"/>
                          </a:solidFill>
                        </a:rPr>
                        <a:t>Simple RNNs</a:t>
                      </a:r>
                      <a:endParaRPr b="1"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chemeClr val="dk1"/>
                          </a:solidFill>
                        </a:rPr>
                        <a:t>Attention</a:t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How to derive gradients for RNNs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Better RNNs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Transformers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Pre-trained Language Representation Models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88"/>
          <p:cNvSpPr/>
          <p:nvPr/>
        </p:nvSpPr>
        <p:spPr>
          <a:xfrm>
            <a:off x="3893187" y="5147587"/>
            <a:ext cx="896127" cy="188159"/>
          </a:xfrm>
          <a:prstGeom prst="rect">
            <a:avLst/>
          </a:prstGeom>
          <a:solidFill>
            <a:srgbClr val="FFFFFF"/>
          </a:solidFill>
          <a:ln cap="flat" cmpd="sng" w="12700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38100" rotWithShape="0" dir="5400000" dist="25400">
              <a:srgbClr val="000000">
                <a:alpha val="49411"/>
              </a:srgbClr>
            </a:outerShdw>
          </a:effectLst>
        </p:spPr>
        <p:txBody>
          <a:bodyPr anchorCtr="0" anchor="ctr" bIns="67725" lIns="67725" spcFirstLastPara="1" rIns="67725" wrap="square" tIns="67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6" name="Google Shape;1076;p88"/>
          <p:cNvSpPr txBox="1"/>
          <p:nvPr>
            <p:ph idx="4294967295"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/>
              <a:t>Case study: RNNLM</a:t>
            </a:r>
            <a:endParaRPr/>
          </a:p>
        </p:txBody>
      </p:sp>
      <p:sp>
        <p:nvSpPr>
          <p:cNvPr id="1077" name="Google Shape;1077;p88"/>
          <p:cNvSpPr txBox="1"/>
          <p:nvPr/>
        </p:nvSpPr>
        <p:spPr>
          <a:xfrm>
            <a:off x="667444" y="6398576"/>
            <a:ext cx="10518939" cy="2974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</a:pPr>
            <a:r>
              <a:rPr b="0" i="0" lang="en-US" sz="133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Figures have been taken from Chris Dyer’s presentation, available at </a:t>
            </a:r>
            <a:r>
              <a:rPr b="0" i="0" lang="en-US" sz="1333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http://demo.clab.cs.cmu.edu/cdyer/lxmls-seq-attn.pdf</a:t>
            </a:r>
            <a:endParaRPr b="0" i="0" sz="1333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78" name="Google Shape;1078;p88"/>
          <p:cNvGrpSpPr/>
          <p:nvPr/>
        </p:nvGrpSpPr>
        <p:grpSpPr>
          <a:xfrm>
            <a:off x="854641" y="4541621"/>
            <a:ext cx="2203355" cy="1654183"/>
            <a:chOff x="0" y="0"/>
            <a:chExt cx="3264843" cy="2451101"/>
          </a:xfrm>
        </p:grpSpPr>
        <p:sp>
          <p:nvSpPr>
            <p:cNvPr id="1079" name="Google Shape;1079;p88"/>
            <p:cNvSpPr/>
            <p:nvPr/>
          </p:nvSpPr>
          <p:spPr>
            <a:xfrm>
              <a:off x="1279649" y="850900"/>
              <a:ext cx="1327845" cy="278805"/>
            </a:xfrm>
            <a:prstGeom prst="rect">
              <a:avLst/>
            </a:prstGeom>
            <a:solidFill>
              <a:srgbClr val="FFFFFF"/>
            </a:solidFill>
            <a:ln cap="flat" cmpd="sng" w="12700">
              <a:solidFill>
                <a:srgbClr val="000000"/>
              </a:solidFill>
              <a:prstDash val="solid"/>
              <a:miter lim="400000"/>
              <a:headEnd len="sm" w="sm" type="none"/>
              <a:tailEnd len="sm" w="sm" type="none"/>
            </a:ln>
            <a:effectLst>
              <a:outerShdw blurRad="38100" rotWithShape="0" dir="5400000" dist="25400">
                <a:srgbClr val="000000">
                  <a:alpha val="49411"/>
                </a:srgbClr>
              </a:outerShdw>
            </a:effectLst>
          </p:spPr>
          <p:txBody>
            <a:bodyPr anchorCtr="0" anchor="ctr" bIns="67725" lIns="67725" spcFirstLastPara="1" rIns="67725" wrap="square" tIns="67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0" name="Google Shape;1080;p88"/>
            <p:cNvSpPr/>
            <p:nvPr/>
          </p:nvSpPr>
          <p:spPr>
            <a:xfrm>
              <a:off x="622300" y="0"/>
              <a:ext cx="2642543" cy="278805"/>
            </a:xfrm>
            <a:prstGeom prst="rect">
              <a:avLst/>
            </a:prstGeom>
            <a:solidFill>
              <a:srgbClr val="FFFFFF"/>
            </a:solidFill>
            <a:ln cap="flat" cmpd="sng" w="12700">
              <a:solidFill>
                <a:srgbClr val="000000"/>
              </a:solidFill>
              <a:prstDash val="solid"/>
              <a:miter lim="400000"/>
              <a:headEnd len="sm" w="sm" type="none"/>
              <a:tailEnd len="sm" w="sm" type="none"/>
            </a:ln>
            <a:effectLst>
              <a:outerShdw blurRad="38100" rotWithShape="0" dir="5400000" dist="25400">
                <a:srgbClr val="000000">
                  <a:alpha val="49411"/>
                </a:srgbClr>
              </a:outerShdw>
            </a:effectLst>
          </p:spPr>
          <p:txBody>
            <a:bodyPr anchorCtr="0" anchor="ctr" bIns="67725" lIns="67725" spcFirstLastPara="1" rIns="67725" wrap="square" tIns="67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081" name="Google Shape;1081;p88"/>
            <p:cNvCxnSpPr/>
            <p:nvPr/>
          </p:nvCxnSpPr>
          <p:spPr>
            <a:xfrm flipH="1" rot="10800000">
              <a:off x="1943570" y="302826"/>
              <a:ext cx="1" cy="541862"/>
            </a:xfrm>
            <a:prstGeom prst="straightConnector1">
              <a:avLst/>
            </a:prstGeom>
            <a:noFill/>
            <a:ln cap="flat" cmpd="sng" w="12700">
              <a:solidFill>
                <a:srgbClr val="000000"/>
              </a:solidFill>
              <a:prstDash val="solid"/>
              <a:miter lim="400000"/>
              <a:headEnd len="sm" w="sm" type="none"/>
              <a:tailEnd len="med" w="med" type="triangle"/>
            </a:ln>
          </p:spPr>
        </p:cxnSp>
        <p:pic>
          <p:nvPicPr>
            <p:cNvPr descr="Image" id="1082" name="Google Shape;1082;p8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872451" y="40357"/>
              <a:ext cx="215901" cy="20320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83" name="Google Shape;1083;p88"/>
            <p:cNvGrpSpPr/>
            <p:nvPr/>
          </p:nvGrpSpPr>
          <p:grpSpPr>
            <a:xfrm>
              <a:off x="0" y="128530"/>
              <a:ext cx="677383" cy="1001176"/>
              <a:chOff x="0" y="0"/>
              <a:chExt cx="677382" cy="1001175"/>
            </a:xfrm>
          </p:grpSpPr>
          <p:sp>
            <p:nvSpPr>
              <p:cNvPr id="1084" name="Google Shape;1084;p88"/>
              <p:cNvSpPr/>
              <p:nvPr/>
            </p:nvSpPr>
            <p:spPr>
              <a:xfrm>
                <a:off x="311207" y="0"/>
                <a:ext cx="304539" cy="703320"/>
              </a:xfrm>
              <a:custGeom>
                <a:rect b="b" l="l" r="r" t="t"/>
                <a:pathLst>
                  <a:path extrusionOk="0" h="21600" w="19908">
                    <a:moveTo>
                      <a:pt x="372" y="21600"/>
                    </a:moveTo>
                    <a:cubicBezTo>
                      <a:pt x="-1692" y="10841"/>
                      <a:pt x="4820" y="3641"/>
                      <a:pt x="19908" y="0"/>
                    </a:cubicBezTo>
                  </a:path>
                </a:pathLst>
              </a:custGeom>
              <a:noFill/>
              <a:ln cap="flat" cmpd="sng" w="12700">
                <a:solidFill>
                  <a:srgbClr val="000000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5" name="Google Shape;1085;p88"/>
              <p:cNvSpPr/>
              <p:nvPr/>
            </p:nvSpPr>
            <p:spPr>
              <a:xfrm>
                <a:off x="0" y="722369"/>
                <a:ext cx="677382" cy="278806"/>
              </a:xfrm>
              <a:prstGeom prst="rect">
                <a:avLst/>
              </a:prstGeom>
              <a:solidFill>
                <a:srgbClr val="FFFFFF"/>
              </a:solidFill>
              <a:ln cap="flat" cmpd="sng" w="12700">
                <a:solidFill>
                  <a:srgbClr val="000000"/>
                </a:solidFill>
                <a:prstDash val="solid"/>
                <a:miter lim="400000"/>
                <a:headEnd len="sm" w="sm" type="none"/>
                <a:tailEnd len="sm" w="sm" type="none"/>
              </a:ln>
              <a:effectLst>
                <a:outerShdw blurRad="38100" rotWithShape="0" dir="5400000" dist="25400">
                  <a:srgbClr val="000000">
                    <a:alpha val="49411"/>
                  </a:srgbClr>
                </a:outerShdw>
              </a:effectLst>
            </p:spPr>
            <p:txBody>
              <a:bodyPr anchorCtr="0" anchor="ctr" bIns="67725" lIns="67725" spcFirstLastPara="1" rIns="67725" wrap="square" tIns="67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200"/>
                  <a:buFont typeface="Arial"/>
                  <a:buNone/>
                </a:pPr>
                <a:r>
                  <a:t/>
                </a:r>
                <a:endParaRPr b="0" i="0" sz="32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descr="Image" id="1086" name="Google Shape;1086;p88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211690" y="771631"/>
                <a:ext cx="228601" cy="20320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descr="Image" id="1087" name="Google Shape;1087;p88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872451" y="938262"/>
              <a:ext cx="215901" cy="1524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88" name="Google Shape;1088;p88"/>
            <p:cNvSpPr/>
            <p:nvPr/>
          </p:nvSpPr>
          <p:spPr>
            <a:xfrm>
              <a:off x="1562571" y="1689833"/>
              <a:ext cx="762001" cy="761268"/>
            </a:xfrm>
            <a:prstGeom prst="ellipse">
              <a:avLst/>
            </a:prstGeom>
            <a:noFill/>
            <a:ln cap="flat" cmpd="sng" w="12700">
              <a:solidFill>
                <a:srgbClr val="000000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67725" lIns="67725" spcFirstLastPara="1" rIns="67725" wrap="square" tIns="67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9" name="Google Shape;1089;p88"/>
            <p:cNvSpPr txBox="1"/>
            <p:nvPr/>
          </p:nvSpPr>
          <p:spPr>
            <a:xfrm>
              <a:off x="1555390" y="1736976"/>
              <a:ext cx="691994" cy="6284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7725" lIns="67725" spcFirstLastPara="1" rIns="67725" wrap="square" tIns="67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rPr b="0" i="0" lang="en-US" sz="1867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&lt;s&gt;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090" name="Google Shape;1090;p88"/>
            <p:cNvCxnSpPr/>
            <p:nvPr/>
          </p:nvCxnSpPr>
          <p:spPr>
            <a:xfrm flipH="1" rot="10800000">
              <a:off x="1943570" y="1153726"/>
              <a:ext cx="1" cy="541862"/>
            </a:xfrm>
            <a:prstGeom prst="straightConnector1">
              <a:avLst/>
            </a:prstGeom>
            <a:noFill/>
            <a:ln cap="flat" cmpd="sng" w="12700">
              <a:solidFill>
                <a:srgbClr val="000000"/>
              </a:solidFill>
              <a:prstDash val="solid"/>
              <a:miter lim="400000"/>
              <a:headEnd len="sm" w="sm" type="none"/>
              <a:tailEnd len="med" w="med" type="triangle"/>
            </a:ln>
          </p:spPr>
        </p:cxnSp>
      </p:grpSp>
      <p:grpSp>
        <p:nvGrpSpPr>
          <p:cNvPr id="1091" name="Google Shape;1091;p88"/>
          <p:cNvGrpSpPr/>
          <p:nvPr/>
        </p:nvGrpSpPr>
        <p:grpSpPr>
          <a:xfrm>
            <a:off x="1485636" y="3862370"/>
            <a:ext cx="1411470" cy="662645"/>
            <a:chOff x="0" y="0"/>
            <a:chExt cx="1992630" cy="831988"/>
          </a:xfrm>
        </p:grpSpPr>
        <p:sp>
          <p:nvSpPr>
            <p:cNvPr id="1092" name="Google Shape;1092;p88"/>
            <p:cNvSpPr/>
            <p:nvPr/>
          </p:nvSpPr>
          <p:spPr>
            <a:xfrm>
              <a:off x="308897" y="0"/>
              <a:ext cx="1327846" cy="278805"/>
            </a:xfrm>
            <a:prstGeom prst="rect">
              <a:avLst/>
            </a:prstGeom>
            <a:solidFill>
              <a:srgbClr val="FFFFFF"/>
            </a:solidFill>
            <a:ln cap="flat" cmpd="sng" w="12700">
              <a:solidFill>
                <a:srgbClr val="000000"/>
              </a:solidFill>
              <a:prstDash val="solid"/>
              <a:miter lim="400000"/>
              <a:headEnd len="sm" w="sm" type="none"/>
              <a:tailEnd len="sm" w="sm" type="none"/>
            </a:ln>
            <a:effectLst>
              <a:outerShdw blurRad="38100" rotWithShape="0" dir="5400000" dist="25400">
                <a:srgbClr val="000000">
                  <a:alpha val="49411"/>
                </a:srgbClr>
              </a:outerShdw>
            </a:effectLst>
          </p:spPr>
          <p:txBody>
            <a:bodyPr anchorCtr="0" anchor="ctr" bIns="67725" lIns="67725" spcFirstLastPara="1" rIns="67725" wrap="square" tIns="67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093" name="Google Shape;1093;p88"/>
            <p:cNvCxnSpPr/>
            <p:nvPr/>
          </p:nvCxnSpPr>
          <p:spPr>
            <a:xfrm flipH="1" rot="10800000">
              <a:off x="972819" y="290126"/>
              <a:ext cx="1" cy="541862"/>
            </a:xfrm>
            <a:prstGeom prst="straightConnector1">
              <a:avLst/>
            </a:prstGeom>
            <a:noFill/>
            <a:ln cap="flat" cmpd="sng" w="12700">
              <a:solidFill>
                <a:srgbClr val="000000"/>
              </a:solidFill>
              <a:prstDash val="solid"/>
              <a:miter lim="400000"/>
              <a:headEnd len="sm" w="sm" type="none"/>
              <a:tailEnd len="med" w="med" type="triangle"/>
            </a:ln>
          </p:spPr>
        </p:cxnSp>
        <p:pic>
          <p:nvPicPr>
            <p:cNvPr descr="Image" id="1094" name="Google Shape;1094;p88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357629" y="330200"/>
              <a:ext cx="635001" cy="12700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095" name="Google Shape;1095;p88"/>
            <p:cNvCxnSpPr/>
            <p:nvPr/>
          </p:nvCxnSpPr>
          <p:spPr>
            <a:xfrm flipH="1" rot="10800000">
              <a:off x="368300" y="15330"/>
              <a:ext cx="1" cy="248145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096" name="Google Shape;1096;p88"/>
            <p:cNvCxnSpPr/>
            <p:nvPr/>
          </p:nvCxnSpPr>
          <p:spPr>
            <a:xfrm flipH="1" rot="10800000">
              <a:off x="419100" y="15330"/>
              <a:ext cx="1" cy="248145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097" name="Google Shape;1097;p88"/>
            <p:cNvCxnSpPr/>
            <p:nvPr/>
          </p:nvCxnSpPr>
          <p:spPr>
            <a:xfrm flipH="1" rot="10800000">
              <a:off x="469900" y="15330"/>
              <a:ext cx="1" cy="248145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098" name="Google Shape;1098;p88"/>
            <p:cNvCxnSpPr/>
            <p:nvPr/>
          </p:nvCxnSpPr>
          <p:spPr>
            <a:xfrm flipH="1" rot="10800000">
              <a:off x="520700" y="15330"/>
              <a:ext cx="1" cy="248145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099" name="Google Shape;1099;p88"/>
            <p:cNvCxnSpPr/>
            <p:nvPr/>
          </p:nvCxnSpPr>
          <p:spPr>
            <a:xfrm flipH="1" rot="10800000">
              <a:off x="571500" y="15330"/>
              <a:ext cx="1" cy="248145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100" name="Google Shape;1100;p88"/>
            <p:cNvCxnSpPr/>
            <p:nvPr/>
          </p:nvCxnSpPr>
          <p:spPr>
            <a:xfrm flipH="1" rot="10800000">
              <a:off x="622300" y="15330"/>
              <a:ext cx="1" cy="248145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101" name="Google Shape;1101;p88"/>
            <p:cNvCxnSpPr/>
            <p:nvPr/>
          </p:nvCxnSpPr>
          <p:spPr>
            <a:xfrm flipH="1" rot="10800000">
              <a:off x="673100" y="15330"/>
              <a:ext cx="1" cy="248145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102" name="Google Shape;1102;p88"/>
            <p:cNvCxnSpPr/>
            <p:nvPr/>
          </p:nvCxnSpPr>
          <p:spPr>
            <a:xfrm flipH="1" rot="10800000">
              <a:off x="723900" y="15330"/>
              <a:ext cx="1" cy="248145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103" name="Google Shape;1103;p88"/>
            <p:cNvCxnSpPr/>
            <p:nvPr/>
          </p:nvCxnSpPr>
          <p:spPr>
            <a:xfrm flipH="1" rot="10800000">
              <a:off x="774700" y="15330"/>
              <a:ext cx="1" cy="248145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104" name="Google Shape;1104;p88"/>
            <p:cNvCxnSpPr/>
            <p:nvPr/>
          </p:nvCxnSpPr>
          <p:spPr>
            <a:xfrm flipH="1" rot="10800000">
              <a:off x="825500" y="15330"/>
              <a:ext cx="1" cy="248145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105" name="Google Shape;1105;p88"/>
            <p:cNvCxnSpPr/>
            <p:nvPr/>
          </p:nvCxnSpPr>
          <p:spPr>
            <a:xfrm flipH="1" rot="10800000">
              <a:off x="876300" y="15330"/>
              <a:ext cx="1" cy="248145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106" name="Google Shape;1106;p88"/>
            <p:cNvCxnSpPr/>
            <p:nvPr/>
          </p:nvCxnSpPr>
          <p:spPr>
            <a:xfrm flipH="1" rot="10800000">
              <a:off x="927100" y="15330"/>
              <a:ext cx="1" cy="248145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107" name="Google Shape;1107;p88"/>
            <p:cNvCxnSpPr/>
            <p:nvPr/>
          </p:nvCxnSpPr>
          <p:spPr>
            <a:xfrm flipH="1" rot="10800000">
              <a:off x="977900" y="15330"/>
              <a:ext cx="1" cy="248145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108" name="Google Shape;1108;p88"/>
            <p:cNvCxnSpPr/>
            <p:nvPr/>
          </p:nvCxnSpPr>
          <p:spPr>
            <a:xfrm flipH="1" rot="10800000">
              <a:off x="1028700" y="15330"/>
              <a:ext cx="1" cy="248145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109" name="Google Shape;1109;p88"/>
            <p:cNvCxnSpPr/>
            <p:nvPr/>
          </p:nvCxnSpPr>
          <p:spPr>
            <a:xfrm flipH="1" rot="10800000">
              <a:off x="1079500" y="15330"/>
              <a:ext cx="1" cy="248145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110" name="Google Shape;1110;p88"/>
            <p:cNvCxnSpPr/>
            <p:nvPr/>
          </p:nvCxnSpPr>
          <p:spPr>
            <a:xfrm flipH="1" rot="10800000">
              <a:off x="1130300" y="15330"/>
              <a:ext cx="1" cy="248145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111" name="Google Shape;1111;p88"/>
            <p:cNvCxnSpPr/>
            <p:nvPr/>
          </p:nvCxnSpPr>
          <p:spPr>
            <a:xfrm flipH="1" rot="10800000">
              <a:off x="1181100" y="15330"/>
              <a:ext cx="1" cy="248145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112" name="Google Shape;1112;p88"/>
            <p:cNvCxnSpPr/>
            <p:nvPr/>
          </p:nvCxnSpPr>
          <p:spPr>
            <a:xfrm flipH="1" rot="10800000">
              <a:off x="1231900" y="15330"/>
              <a:ext cx="1" cy="248145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113" name="Google Shape;1113;p88"/>
            <p:cNvCxnSpPr/>
            <p:nvPr/>
          </p:nvCxnSpPr>
          <p:spPr>
            <a:xfrm flipH="1" rot="10800000">
              <a:off x="1282700" y="15330"/>
              <a:ext cx="1" cy="248145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114" name="Google Shape;1114;p88"/>
            <p:cNvCxnSpPr/>
            <p:nvPr/>
          </p:nvCxnSpPr>
          <p:spPr>
            <a:xfrm flipH="1" rot="10800000">
              <a:off x="1333500" y="15330"/>
              <a:ext cx="1" cy="248145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115" name="Google Shape;1115;p88"/>
            <p:cNvCxnSpPr/>
            <p:nvPr/>
          </p:nvCxnSpPr>
          <p:spPr>
            <a:xfrm flipH="1" rot="10800000">
              <a:off x="1384300" y="15330"/>
              <a:ext cx="1" cy="248145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116" name="Google Shape;1116;p88"/>
            <p:cNvCxnSpPr/>
            <p:nvPr/>
          </p:nvCxnSpPr>
          <p:spPr>
            <a:xfrm flipH="1" rot="10800000">
              <a:off x="1435100" y="15330"/>
              <a:ext cx="1" cy="248145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117" name="Google Shape;1117;p88"/>
            <p:cNvCxnSpPr/>
            <p:nvPr/>
          </p:nvCxnSpPr>
          <p:spPr>
            <a:xfrm flipH="1" rot="10800000">
              <a:off x="1485900" y="15330"/>
              <a:ext cx="1" cy="248145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118" name="Google Shape;1118;p88"/>
            <p:cNvCxnSpPr/>
            <p:nvPr/>
          </p:nvCxnSpPr>
          <p:spPr>
            <a:xfrm flipH="1" rot="10800000">
              <a:off x="1536700" y="15330"/>
              <a:ext cx="1" cy="248145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119" name="Google Shape;1119;p88"/>
            <p:cNvCxnSpPr/>
            <p:nvPr/>
          </p:nvCxnSpPr>
          <p:spPr>
            <a:xfrm flipH="1" rot="10800000">
              <a:off x="1587500" y="15330"/>
              <a:ext cx="1" cy="248145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pic>
          <p:nvPicPr>
            <p:cNvPr descr="Image" id="1120" name="Google Shape;1120;p88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0" y="44152"/>
              <a:ext cx="228600" cy="21590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21" name="Google Shape;1121;p88"/>
          <p:cNvGrpSpPr/>
          <p:nvPr/>
        </p:nvGrpSpPr>
        <p:grpSpPr>
          <a:xfrm>
            <a:off x="1557467" y="1886311"/>
            <a:ext cx="1382640" cy="1979965"/>
            <a:chOff x="460281" y="892939"/>
            <a:chExt cx="1860735" cy="2664605"/>
          </a:xfrm>
        </p:grpSpPr>
        <p:grpSp>
          <p:nvGrpSpPr>
            <p:cNvPr id="1122" name="Google Shape;1122;p88"/>
            <p:cNvGrpSpPr/>
            <p:nvPr/>
          </p:nvGrpSpPr>
          <p:grpSpPr>
            <a:xfrm>
              <a:off x="941885" y="1878100"/>
              <a:ext cx="762000" cy="1679444"/>
              <a:chOff x="21135" y="-22687"/>
              <a:chExt cx="762000" cy="1679443"/>
            </a:xfrm>
          </p:grpSpPr>
          <p:sp>
            <p:nvSpPr>
              <p:cNvPr id="1123" name="Google Shape;1123;p88"/>
              <p:cNvSpPr/>
              <p:nvPr/>
            </p:nvSpPr>
            <p:spPr>
              <a:xfrm>
                <a:off x="21135" y="-22687"/>
                <a:ext cx="762000" cy="761268"/>
              </a:xfrm>
              <a:prstGeom prst="ellipse">
                <a:avLst/>
              </a:prstGeom>
              <a:noFill/>
              <a:ln cap="flat" cmpd="sng" w="12700">
                <a:solidFill>
                  <a:srgbClr val="000000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  <p:txBody>
              <a:bodyPr anchorCtr="0" anchor="ctr" bIns="67725" lIns="67725" spcFirstLastPara="1" rIns="67725" wrap="square" tIns="67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200"/>
                  <a:buFont typeface="Arial"/>
                  <a:buNone/>
                </a:pPr>
                <a:r>
                  <a:t/>
                </a:r>
                <a:endParaRPr b="0" i="0" sz="32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124" name="Google Shape;1124;p88"/>
              <p:cNvGrpSpPr/>
              <p:nvPr/>
            </p:nvGrpSpPr>
            <p:grpSpPr>
              <a:xfrm>
                <a:off x="266700" y="763525"/>
                <a:ext cx="203200" cy="893231"/>
                <a:chOff x="0" y="-1"/>
                <a:chExt cx="203200" cy="893230"/>
              </a:xfrm>
            </p:grpSpPr>
            <p:cxnSp>
              <p:nvCxnSpPr>
                <p:cNvPr id="1125" name="Google Shape;1125;p88"/>
                <p:cNvCxnSpPr/>
                <p:nvPr/>
              </p:nvCxnSpPr>
              <p:spPr>
                <a:xfrm flipH="1" rot="10800000">
                  <a:off x="114299" y="-1"/>
                  <a:ext cx="1" cy="893230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rgbClr val="000000"/>
                  </a:solidFill>
                  <a:prstDash val="solid"/>
                  <a:miter lim="400000"/>
                  <a:headEnd len="sm" w="sm" type="none"/>
                  <a:tailEnd len="med" w="med" type="triangle"/>
                </a:ln>
              </p:spPr>
            </p:cxnSp>
            <p:grpSp>
              <p:nvGrpSpPr>
                <p:cNvPr id="1126" name="Google Shape;1126;p88"/>
                <p:cNvGrpSpPr/>
                <p:nvPr/>
              </p:nvGrpSpPr>
              <p:grpSpPr>
                <a:xfrm>
                  <a:off x="0" y="340640"/>
                  <a:ext cx="203200" cy="381001"/>
                  <a:chOff x="0" y="0"/>
                  <a:chExt cx="203200" cy="381000"/>
                </a:xfrm>
              </p:grpSpPr>
              <p:sp>
                <p:nvSpPr>
                  <p:cNvPr id="1127" name="Google Shape;1127;p88"/>
                  <p:cNvSpPr/>
                  <p:nvPr/>
                </p:nvSpPr>
                <p:spPr>
                  <a:xfrm>
                    <a:off x="0" y="0"/>
                    <a:ext cx="203200" cy="381000"/>
                  </a:xfrm>
                  <a:prstGeom prst="rect">
                    <a:avLst/>
                  </a:prstGeom>
                  <a:solidFill>
                    <a:srgbClr val="FFFFFF"/>
                  </a:solidFill>
                  <a:ln cap="flat" cmpd="sng" w="12700">
                    <a:solidFill>
                      <a:srgbClr val="000000"/>
                    </a:solidFill>
                    <a:prstDash val="solid"/>
                    <a:miter lim="400000"/>
                    <a:headEnd len="sm" w="sm" type="none"/>
                    <a:tailEnd len="sm" w="sm" type="none"/>
                  </a:ln>
                </p:spPr>
                <p:txBody>
                  <a:bodyPr anchorCtr="0" anchor="ctr" bIns="67725" lIns="67725" spcFirstLastPara="1" rIns="67725" wrap="square" tIns="677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3200"/>
                      <a:buFont typeface="Arial"/>
                      <a:buNone/>
                    </a:pPr>
                    <a:r>
                      <a:t/>
                    </a:r>
                    <a:endParaRPr b="0" i="0" sz="3200" u="none" cap="none" strike="noStrike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pic>
                <p:nvPicPr>
                  <p:cNvPr descr="Image" id="1128" name="Google Shape;1128;p88"/>
                  <p:cNvPicPr preferRelativeResize="0"/>
                  <p:nvPr/>
                </p:nvPicPr>
                <p:blipFill rotWithShape="1">
                  <a:blip r:embed="rId9">
                    <a:alphaModFix/>
                  </a:blip>
                  <a:srcRect b="0" l="0" r="0" t="0"/>
                  <a:stretch/>
                </p:blipFill>
                <p:spPr>
                  <a:xfrm rot="-5400000">
                    <a:off x="-38100" y="136525"/>
                    <a:ext cx="304800" cy="127000"/>
                  </a:xfrm>
                  <a:custGeom>
                    <a:rect b="b" l="l" r="r" t="t"/>
                    <a:pathLst>
                      <a:path extrusionOk="0" h="21600" w="21600">
                        <a:moveTo>
                          <a:pt x="21600" y="21600"/>
                        </a:moveTo>
                        <a:lnTo>
                          <a:pt x="21600" y="0"/>
                        </a:lnTo>
                        <a:lnTo>
                          <a:pt x="0" y="0"/>
                        </a:lnTo>
                        <a:lnTo>
                          <a:pt x="0" y="21600"/>
                        </a:lnTo>
                        <a:lnTo>
                          <a:pt x="21600" y="21600"/>
                        </a:lnTo>
                        <a:close/>
                      </a:path>
                    </a:pathLst>
                  </a:custGeom>
                  <a:noFill/>
                  <a:ln>
                    <a:noFill/>
                  </a:ln>
                </p:spPr>
              </p:pic>
            </p:grpSp>
          </p:grpSp>
          <p:sp>
            <p:nvSpPr>
              <p:cNvPr id="1129" name="Google Shape;1129;p88"/>
              <p:cNvSpPr txBox="1"/>
              <p:nvPr/>
            </p:nvSpPr>
            <p:spPr>
              <a:xfrm>
                <a:off x="54866" y="46048"/>
                <a:ext cx="715991" cy="57076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67725" lIns="67725" spcFirstLastPara="1" rIns="67725" wrap="square" tIns="67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rPr b="0" i="0" lang="en-US" sz="1867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tom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descr="Image" id="1130" name="Google Shape;1130;p88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460281" y="892939"/>
              <a:ext cx="1860735" cy="38037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31" name="Google Shape;1131;p88"/>
          <p:cNvGrpSpPr/>
          <p:nvPr/>
        </p:nvGrpSpPr>
        <p:grpSpPr>
          <a:xfrm>
            <a:off x="2475582" y="3007671"/>
            <a:ext cx="1925281" cy="2882567"/>
            <a:chOff x="-318687" y="-535603"/>
            <a:chExt cx="3235937" cy="4844903"/>
          </a:xfrm>
        </p:grpSpPr>
        <p:pic>
          <p:nvPicPr>
            <p:cNvPr descr="Image" id="1132" name="Google Shape;1132;p88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2701348" y="3152447"/>
              <a:ext cx="215902" cy="152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33" name="Google Shape;1133;p88"/>
            <p:cNvSpPr/>
            <p:nvPr/>
          </p:nvSpPr>
          <p:spPr>
            <a:xfrm>
              <a:off x="-318687" y="-535603"/>
              <a:ext cx="3140357" cy="4844903"/>
            </a:xfrm>
            <a:custGeom>
              <a:rect b="b" l="l" r="r" t="t"/>
              <a:pathLst>
                <a:path extrusionOk="0" h="21162" w="21414">
                  <a:moveTo>
                    <a:pt x="0" y="42"/>
                  </a:moveTo>
                  <a:cubicBezTo>
                    <a:pt x="2459" y="-180"/>
                    <a:pt x="4913" y="478"/>
                    <a:pt x="6508" y="1787"/>
                  </a:cubicBezTo>
                  <a:cubicBezTo>
                    <a:pt x="7788" y="2837"/>
                    <a:pt x="8348" y="4150"/>
                    <a:pt x="8625" y="5493"/>
                  </a:cubicBezTo>
                  <a:cubicBezTo>
                    <a:pt x="9514" y="9795"/>
                    <a:pt x="7543" y="14406"/>
                    <a:pt x="10428" y="18313"/>
                  </a:cubicBezTo>
                  <a:cubicBezTo>
                    <a:pt x="11474" y="19729"/>
                    <a:pt x="13184" y="20933"/>
                    <a:pt x="15450" y="21132"/>
                  </a:cubicBezTo>
                  <a:cubicBezTo>
                    <a:pt x="18740" y="21420"/>
                    <a:pt x="21600" y="19575"/>
                    <a:pt x="21404" y="17290"/>
                  </a:cubicBezTo>
                </a:path>
              </a:pathLst>
            </a:custGeom>
            <a:noFill/>
            <a:ln cap="flat" cmpd="sng" w="12700">
              <a:solidFill>
                <a:srgbClr val="000000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67725" lIns="67725" spcFirstLastPara="1" rIns="67725" wrap="square" tIns="67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34" name="Google Shape;1134;p88"/>
          <p:cNvGrpSpPr/>
          <p:nvPr/>
        </p:nvGrpSpPr>
        <p:grpSpPr>
          <a:xfrm>
            <a:off x="3088115" y="3921362"/>
            <a:ext cx="2155947" cy="1240519"/>
            <a:chOff x="0" y="0"/>
            <a:chExt cx="3180156" cy="1695588"/>
          </a:xfrm>
        </p:grpSpPr>
        <p:sp>
          <p:nvSpPr>
            <p:cNvPr id="1135" name="Google Shape;1135;p88"/>
            <p:cNvSpPr/>
            <p:nvPr/>
          </p:nvSpPr>
          <p:spPr>
            <a:xfrm>
              <a:off x="537611" y="850901"/>
              <a:ext cx="2642545" cy="278804"/>
            </a:xfrm>
            <a:prstGeom prst="rect">
              <a:avLst/>
            </a:prstGeom>
            <a:solidFill>
              <a:srgbClr val="FFFFFF"/>
            </a:solidFill>
            <a:ln cap="flat" cmpd="sng" w="12700">
              <a:solidFill>
                <a:srgbClr val="000000"/>
              </a:solidFill>
              <a:prstDash val="solid"/>
              <a:miter lim="400000"/>
              <a:headEnd len="sm" w="sm" type="none"/>
              <a:tailEnd len="sm" w="sm" type="none"/>
            </a:ln>
            <a:effectLst>
              <a:outerShdw blurRad="38100" rotWithShape="0" dir="5400000" dist="25400">
                <a:srgbClr val="000000">
                  <a:alpha val="49411"/>
                </a:srgbClr>
              </a:outerShdw>
            </a:effectLst>
          </p:spPr>
          <p:txBody>
            <a:bodyPr anchorCtr="0" anchor="ctr" bIns="67725" lIns="67725" spcFirstLastPara="1" rIns="67725" wrap="square" tIns="67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6" name="Google Shape;1136;p88"/>
            <p:cNvSpPr/>
            <p:nvPr/>
          </p:nvSpPr>
          <p:spPr>
            <a:xfrm>
              <a:off x="1190277" y="0"/>
              <a:ext cx="1327846" cy="278805"/>
            </a:xfrm>
            <a:prstGeom prst="rect">
              <a:avLst/>
            </a:prstGeom>
            <a:solidFill>
              <a:srgbClr val="FFFFFF"/>
            </a:solidFill>
            <a:ln cap="flat" cmpd="sng" w="12700">
              <a:solidFill>
                <a:srgbClr val="000000"/>
              </a:solidFill>
              <a:prstDash val="solid"/>
              <a:miter lim="400000"/>
              <a:headEnd len="sm" w="sm" type="none"/>
              <a:tailEnd len="sm" w="sm" type="none"/>
            </a:ln>
            <a:effectLst>
              <a:outerShdw blurRad="38100" rotWithShape="0" dir="5400000" dist="25400">
                <a:srgbClr val="000000">
                  <a:alpha val="49411"/>
                </a:srgbClr>
              </a:outerShdw>
            </a:effectLst>
          </p:spPr>
          <p:txBody>
            <a:bodyPr anchorCtr="0" anchor="ctr" bIns="67725" lIns="67725" spcFirstLastPara="1" rIns="67725" wrap="square" tIns="67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137" name="Google Shape;1137;p88"/>
            <p:cNvCxnSpPr/>
            <p:nvPr/>
          </p:nvCxnSpPr>
          <p:spPr>
            <a:xfrm>
              <a:off x="0" y="984387"/>
              <a:ext cx="522215" cy="1"/>
            </a:xfrm>
            <a:prstGeom prst="straightConnector1">
              <a:avLst/>
            </a:prstGeom>
            <a:noFill/>
            <a:ln cap="flat" cmpd="sng" w="12700">
              <a:solidFill>
                <a:srgbClr val="000000"/>
              </a:solidFill>
              <a:prstDash val="solid"/>
              <a:miter lim="400000"/>
              <a:headEnd len="sm" w="sm" type="none"/>
              <a:tailEnd len="med" w="med" type="triangle"/>
            </a:ln>
          </p:spPr>
        </p:cxnSp>
        <p:cxnSp>
          <p:nvCxnSpPr>
            <p:cNvPr id="1138" name="Google Shape;1138;p88"/>
            <p:cNvCxnSpPr/>
            <p:nvPr/>
          </p:nvCxnSpPr>
          <p:spPr>
            <a:xfrm flipH="1" rot="10800000">
              <a:off x="1854200" y="1153726"/>
              <a:ext cx="1" cy="541862"/>
            </a:xfrm>
            <a:prstGeom prst="straightConnector1">
              <a:avLst/>
            </a:prstGeom>
            <a:noFill/>
            <a:ln cap="flat" cmpd="sng" w="12700">
              <a:solidFill>
                <a:srgbClr val="000000"/>
              </a:solidFill>
              <a:prstDash val="solid"/>
              <a:miter lim="400000"/>
              <a:headEnd len="sm" w="sm" type="none"/>
              <a:tailEnd len="med" w="med" type="triangle"/>
            </a:ln>
          </p:spPr>
        </p:cxnSp>
        <p:cxnSp>
          <p:nvCxnSpPr>
            <p:cNvPr id="1139" name="Google Shape;1139;p88"/>
            <p:cNvCxnSpPr/>
            <p:nvPr/>
          </p:nvCxnSpPr>
          <p:spPr>
            <a:xfrm flipH="1" rot="10800000">
              <a:off x="1854200" y="290126"/>
              <a:ext cx="1" cy="541862"/>
            </a:xfrm>
            <a:prstGeom prst="straightConnector1">
              <a:avLst/>
            </a:prstGeom>
            <a:noFill/>
            <a:ln cap="flat" cmpd="sng" w="12700">
              <a:solidFill>
                <a:srgbClr val="000000"/>
              </a:solidFill>
              <a:prstDash val="solid"/>
              <a:miter lim="400000"/>
              <a:headEnd len="sm" w="sm" type="none"/>
              <a:tailEnd len="med" w="med" type="triangle"/>
            </a:ln>
          </p:spPr>
        </p:cxnSp>
        <p:pic>
          <p:nvPicPr>
            <p:cNvPr descr="Image" id="1140" name="Google Shape;1140;p88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1764030" y="891257"/>
              <a:ext cx="228601" cy="2032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mage" id="1141" name="Google Shape;1141;p88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2219959" y="330200"/>
              <a:ext cx="635001" cy="12700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142" name="Google Shape;1142;p88"/>
            <p:cNvCxnSpPr/>
            <p:nvPr/>
          </p:nvCxnSpPr>
          <p:spPr>
            <a:xfrm flipH="1" rot="10800000">
              <a:off x="1249680" y="15330"/>
              <a:ext cx="1" cy="248145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143" name="Google Shape;1143;p88"/>
            <p:cNvCxnSpPr/>
            <p:nvPr/>
          </p:nvCxnSpPr>
          <p:spPr>
            <a:xfrm flipH="1" rot="10800000">
              <a:off x="1300480" y="15330"/>
              <a:ext cx="1" cy="248145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144" name="Google Shape;1144;p88"/>
            <p:cNvCxnSpPr/>
            <p:nvPr/>
          </p:nvCxnSpPr>
          <p:spPr>
            <a:xfrm flipH="1" rot="10800000">
              <a:off x="1351280" y="15330"/>
              <a:ext cx="1" cy="248145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145" name="Google Shape;1145;p88"/>
            <p:cNvCxnSpPr/>
            <p:nvPr/>
          </p:nvCxnSpPr>
          <p:spPr>
            <a:xfrm flipH="1" rot="10800000">
              <a:off x="1402080" y="15330"/>
              <a:ext cx="1" cy="248145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146" name="Google Shape;1146;p88"/>
            <p:cNvCxnSpPr/>
            <p:nvPr/>
          </p:nvCxnSpPr>
          <p:spPr>
            <a:xfrm flipH="1" rot="10800000">
              <a:off x="1452880" y="15330"/>
              <a:ext cx="1" cy="248145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147" name="Google Shape;1147;p88"/>
            <p:cNvCxnSpPr/>
            <p:nvPr/>
          </p:nvCxnSpPr>
          <p:spPr>
            <a:xfrm flipH="1" rot="10800000">
              <a:off x="1503680" y="15330"/>
              <a:ext cx="1" cy="248145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148" name="Google Shape;1148;p88"/>
            <p:cNvCxnSpPr/>
            <p:nvPr/>
          </p:nvCxnSpPr>
          <p:spPr>
            <a:xfrm flipH="1" rot="10800000">
              <a:off x="1554480" y="15330"/>
              <a:ext cx="1" cy="248145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149" name="Google Shape;1149;p88"/>
            <p:cNvCxnSpPr/>
            <p:nvPr/>
          </p:nvCxnSpPr>
          <p:spPr>
            <a:xfrm flipH="1" rot="10800000">
              <a:off x="1605280" y="15330"/>
              <a:ext cx="1" cy="248145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150" name="Google Shape;1150;p88"/>
            <p:cNvCxnSpPr/>
            <p:nvPr/>
          </p:nvCxnSpPr>
          <p:spPr>
            <a:xfrm flipH="1" rot="10800000">
              <a:off x="1656080" y="15330"/>
              <a:ext cx="1" cy="248145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151" name="Google Shape;1151;p88"/>
            <p:cNvCxnSpPr/>
            <p:nvPr/>
          </p:nvCxnSpPr>
          <p:spPr>
            <a:xfrm flipH="1" rot="10800000">
              <a:off x="1706880" y="15330"/>
              <a:ext cx="1" cy="248145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152" name="Google Shape;1152;p88"/>
            <p:cNvCxnSpPr/>
            <p:nvPr/>
          </p:nvCxnSpPr>
          <p:spPr>
            <a:xfrm flipH="1" rot="10800000">
              <a:off x="1757680" y="15330"/>
              <a:ext cx="1" cy="248145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153" name="Google Shape;1153;p88"/>
            <p:cNvCxnSpPr/>
            <p:nvPr/>
          </p:nvCxnSpPr>
          <p:spPr>
            <a:xfrm flipH="1" rot="10800000">
              <a:off x="1808480" y="15330"/>
              <a:ext cx="1" cy="248145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154" name="Google Shape;1154;p88"/>
            <p:cNvCxnSpPr/>
            <p:nvPr/>
          </p:nvCxnSpPr>
          <p:spPr>
            <a:xfrm flipH="1" rot="10800000">
              <a:off x="1859280" y="15330"/>
              <a:ext cx="1" cy="248145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155" name="Google Shape;1155;p88"/>
            <p:cNvCxnSpPr/>
            <p:nvPr/>
          </p:nvCxnSpPr>
          <p:spPr>
            <a:xfrm flipH="1" rot="10800000">
              <a:off x="1910080" y="15330"/>
              <a:ext cx="1" cy="248145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156" name="Google Shape;1156;p88"/>
            <p:cNvCxnSpPr/>
            <p:nvPr/>
          </p:nvCxnSpPr>
          <p:spPr>
            <a:xfrm flipH="1" rot="10800000">
              <a:off x="1960880" y="15330"/>
              <a:ext cx="1" cy="248145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157" name="Google Shape;1157;p88"/>
            <p:cNvCxnSpPr/>
            <p:nvPr/>
          </p:nvCxnSpPr>
          <p:spPr>
            <a:xfrm flipH="1" rot="10800000">
              <a:off x="2011680" y="15330"/>
              <a:ext cx="1" cy="248145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158" name="Google Shape;1158;p88"/>
            <p:cNvCxnSpPr/>
            <p:nvPr/>
          </p:nvCxnSpPr>
          <p:spPr>
            <a:xfrm flipH="1" rot="10800000">
              <a:off x="2062480" y="15330"/>
              <a:ext cx="1" cy="248145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159" name="Google Shape;1159;p88"/>
            <p:cNvCxnSpPr/>
            <p:nvPr/>
          </p:nvCxnSpPr>
          <p:spPr>
            <a:xfrm flipH="1" rot="10800000">
              <a:off x="2113280" y="15330"/>
              <a:ext cx="1" cy="248145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160" name="Google Shape;1160;p88"/>
            <p:cNvCxnSpPr/>
            <p:nvPr/>
          </p:nvCxnSpPr>
          <p:spPr>
            <a:xfrm flipH="1" rot="10800000">
              <a:off x="2164080" y="15330"/>
              <a:ext cx="1" cy="248145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161" name="Google Shape;1161;p88"/>
            <p:cNvCxnSpPr/>
            <p:nvPr/>
          </p:nvCxnSpPr>
          <p:spPr>
            <a:xfrm flipH="1" rot="10800000">
              <a:off x="2214880" y="15330"/>
              <a:ext cx="1" cy="248145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162" name="Google Shape;1162;p88"/>
            <p:cNvCxnSpPr/>
            <p:nvPr/>
          </p:nvCxnSpPr>
          <p:spPr>
            <a:xfrm flipH="1" rot="10800000">
              <a:off x="2265680" y="15330"/>
              <a:ext cx="1" cy="248145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163" name="Google Shape;1163;p88"/>
            <p:cNvCxnSpPr/>
            <p:nvPr/>
          </p:nvCxnSpPr>
          <p:spPr>
            <a:xfrm flipH="1" rot="10800000">
              <a:off x="2316480" y="15330"/>
              <a:ext cx="1" cy="248145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164" name="Google Shape;1164;p88"/>
            <p:cNvCxnSpPr/>
            <p:nvPr/>
          </p:nvCxnSpPr>
          <p:spPr>
            <a:xfrm flipH="1" rot="10800000">
              <a:off x="2367280" y="15330"/>
              <a:ext cx="1" cy="248145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165" name="Google Shape;1165;p88"/>
            <p:cNvCxnSpPr/>
            <p:nvPr/>
          </p:nvCxnSpPr>
          <p:spPr>
            <a:xfrm flipH="1" rot="10800000">
              <a:off x="2418080" y="15330"/>
              <a:ext cx="1" cy="248145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166" name="Google Shape;1166;p88"/>
            <p:cNvCxnSpPr/>
            <p:nvPr/>
          </p:nvCxnSpPr>
          <p:spPr>
            <a:xfrm flipH="1" rot="10800000">
              <a:off x="2468880" y="15330"/>
              <a:ext cx="1" cy="248145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</p:grpSp>
      <p:grpSp>
        <p:nvGrpSpPr>
          <p:cNvPr id="1167" name="Google Shape;1167;p88"/>
          <p:cNvGrpSpPr/>
          <p:nvPr/>
        </p:nvGrpSpPr>
        <p:grpSpPr>
          <a:xfrm>
            <a:off x="3289096" y="1894658"/>
            <a:ext cx="2223533" cy="2010742"/>
            <a:chOff x="494427" y="854900"/>
            <a:chExt cx="2988659" cy="2702644"/>
          </a:xfrm>
        </p:grpSpPr>
        <p:grpSp>
          <p:nvGrpSpPr>
            <p:cNvPr id="1168" name="Google Shape;1168;p88"/>
            <p:cNvGrpSpPr/>
            <p:nvPr/>
          </p:nvGrpSpPr>
          <p:grpSpPr>
            <a:xfrm>
              <a:off x="1521001" y="1900787"/>
              <a:ext cx="790399" cy="1656757"/>
              <a:chOff x="-28399" y="0"/>
              <a:chExt cx="790399" cy="1656756"/>
            </a:xfrm>
          </p:grpSpPr>
          <p:sp>
            <p:nvSpPr>
              <p:cNvPr id="1169" name="Google Shape;1169;p88"/>
              <p:cNvSpPr/>
              <p:nvPr/>
            </p:nvSpPr>
            <p:spPr>
              <a:xfrm>
                <a:off x="0" y="0"/>
                <a:ext cx="762000" cy="761268"/>
              </a:xfrm>
              <a:prstGeom prst="ellipse">
                <a:avLst/>
              </a:prstGeom>
              <a:noFill/>
              <a:ln cap="flat" cmpd="sng" w="12700">
                <a:solidFill>
                  <a:srgbClr val="000000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  <p:txBody>
              <a:bodyPr anchorCtr="0" anchor="ctr" bIns="67725" lIns="67725" spcFirstLastPara="1" rIns="67725" wrap="square" tIns="67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200"/>
                  <a:buFont typeface="Arial"/>
                  <a:buNone/>
                </a:pPr>
                <a:r>
                  <a:t/>
                </a:r>
                <a:endParaRPr b="0" i="0" sz="32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170" name="Google Shape;1170;p88"/>
              <p:cNvGrpSpPr/>
              <p:nvPr/>
            </p:nvGrpSpPr>
            <p:grpSpPr>
              <a:xfrm>
                <a:off x="266700" y="763525"/>
                <a:ext cx="203200" cy="893231"/>
                <a:chOff x="0" y="-1"/>
                <a:chExt cx="203200" cy="893230"/>
              </a:xfrm>
            </p:grpSpPr>
            <p:cxnSp>
              <p:nvCxnSpPr>
                <p:cNvPr id="1171" name="Google Shape;1171;p88"/>
                <p:cNvCxnSpPr/>
                <p:nvPr/>
              </p:nvCxnSpPr>
              <p:spPr>
                <a:xfrm flipH="1" rot="10800000">
                  <a:off x="114299" y="-1"/>
                  <a:ext cx="1" cy="893230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rgbClr val="000000"/>
                  </a:solidFill>
                  <a:prstDash val="solid"/>
                  <a:miter lim="400000"/>
                  <a:headEnd len="sm" w="sm" type="none"/>
                  <a:tailEnd len="med" w="med" type="triangle"/>
                </a:ln>
              </p:spPr>
            </p:cxnSp>
            <p:grpSp>
              <p:nvGrpSpPr>
                <p:cNvPr id="1172" name="Google Shape;1172;p88"/>
                <p:cNvGrpSpPr/>
                <p:nvPr/>
              </p:nvGrpSpPr>
              <p:grpSpPr>
                <a:xfrm>
                  <a:off x="0" y="340640"/>
                  <a:ext cx="203200" cy="381001"/>
                  <a:chOff x="0" y="0"/>
                  <a:chExt cx="203200" cy="381000"/>
                </a:xfrm>
              </p:grpSpPr>
              <p:sp>
                <p:nvSpPr>
                  <p:cNvPr id="1173" name="Google Shape;1173;p88"/>
                  <p:cNvSpPr/>
                  <p:nvPr/>
                </p:nvSpPr>
                <p:spPr>
                  <a:xfrm>
                    <a:off x="0" y="0"/>
                    <a:ext cx="203200" cy="381000"/>
                  </a:xfrm>
                  <a:prstGeom prst="rect">
                    <a:avLst/>
                  </a:prstGeom>
                  <a:solidFill>
                    <a:srgbClr val="FFFFFF"/>
                  </a:solidFill>
                  <a:ln cap="flat" cmpd="sng" w="12700">
                    <a:solidFill>
                      <a:srgbClr val="000000"/>
                    </a:solidFill>
                    <a:prstDash val="solid"/>
                    <a:miter lim="400000"/>
                    <a:headEnd len="sm" w="sm" type="none"/>
                    <a:tailEnd len="sm" w="sm" type="none"/>
                  </a:ln>
                </p:spPr>
                <p:txBody>
                  <a:bodyPr anchorCtr="0" anchor="ctr" bIns="67725" lIns="67725" spcFirstLastPara="1" rIns="67725" wrap="square" tIns="677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3200"/>
                      <a:buFont typeface="Arial"/>
                      <a:buNone/>
                    </a:pPr>
                    <a:r>
                      <a:t/>
                    </a:r>
                    <a:endParaRPr b="0" i="0" sz="3200" u="none" cap="none" strike="noStrike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pic>
                <p:nvPicPr>
                  <p:cNvPr descr="Image" id="1174" name="Google Shape;1174;p88"/>
                  <p:cNvPicPr preferRelativeResize="0"/>
                  <p:nvPr/>
                </p:nvPicPr>
                <p:blipFill rotWithShape="1">
                  <a:blip r:embed="rId9">
                    <a:alphaModFix/>
                  </a:blip>
                  <a:srcRect b="0" l="0" r="0" t="0"/>
                  <a:stretch/>
                </p:blipFill>
                <p:spPr>
                  <a:xfrm rot="-5400000">
                    <a:off x="-38100" y="136525"/>
                    <a:ext cx="304800" cy="127000"/>
                  </a:xfrm>
                  <a:custGeom>
                    <a:rect b="b" l="l" r="r" t="t"/>
                    <a:pathLst>
                      <a:path extrusionOk="0" h="21600" w="21600">
                        <a:moveTo>
                          <a:pt x="21600" y="21600"/>
                        </a:moveTo>
                        <a:lnTo>
                          <a:pt x="21600" y="0"/>
                        </a:lnTo>
                        <a:lnTo>
                          <a:pt x="0" y="0"/>
                        </a:lnTo>
                        <a:lnTo>
                          <a:pt x="0" y="21600"/>
                        </a:lnTo>
                        <a:lnTo>
                          <a:pt x="21600" y="21600"/>
                        </a:lnTo>
                        <a:close/>
                      </a:path>
                    </a:pathLst>
                  </a:custGeom>
                  <a:noFill/>
                  <a:ln>
                    <a:noFill/>
                  </a:ln>
                </p:spPr>
              </p:pic>
            </p:grpSp>
          </p:grpSp>
          <p:sp>
            <p:nvSpPr>
              <p:cNvPr id="1175" name="Google Shape;1175;p88"/>
              <p:cNvSpPr txBox="1"/>
              <p:nvPr/>
            </p:nvSpPr>
            <p:spPr>
              <a:xfrm>
                <a:off x="-28399" y="83743"/>
                <a:ext cx="750949" cy="5700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67725" lIns="67725" spcFirstLastPara="1" rIns="67725" wrap="square" tIns="67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rPr b="0" i="0" lang="en-US" sz="1867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likes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descr="Image" id="1176" name="Google Shape;1176;p88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494427" y="854900"/>
              <a:ext cx="2988659" cy="38664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77" name="Google Shape;1177;p88"/>
          <p:cNvSpPr/>
          <p:nvPr/>
        </p:nvSpPr>
        <p:spPr>
          <a:xfrm>
            <a:off x="6061346" y="5153550"/>
            <a:ext cx="896127" cy="188159"/>
          </a:xfrm>
          <a:prstGeom prst="rect">
            <a:avLst/>
          </a:prstGeom>
          <a:solidFill>
            <a:srgbClr val="FFFFFF"/>
          </a:solidFill>
          <a:ln cap="flat" cmpd="sng" w="12700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38100" rotWithShape="0" dir="5400000" dist="25400">
              <a:srgbClr val="000000">
                <a:alpha val="49411"/>
              </a:srgbClr>
            </a:outerShdw>
          </a:effectLst>
        </p:spPr>
        <p:txBody>
          <a:bodyPr anchorCtr="0" anchor="ctr" bIns="67725" lIns="67725" spcFirstLastPara="1" rIns="67725" wrap="square" tIns="67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8" name="Google Shape;1178;p88"/>
          <p:cNvSpPr/>
          <p:nvPr/>
        </p:nvSpPr>
        <p:spPr>
          <a:xfrm>
            <a:off x="4643741" y="3013634"/>
            <a:ext cx="1868415" cy="2882567"/>
          </a:xfrm>
          <a:custGeom>
            <a:rect b="b" l="l" r="r" t="t"/>
            <a:pathLst>
              <a:path extrusionOk="0" h="21162" w="21414">
                <a:moveTo>
                  <a:pt x="0" y="42"/>
                </a:moveTo>
                <a:cubicBezTo>
                  <a:pt x="2459" y="-180"/>
                  <a:pt x="4913" y="478"/>
                  <a:pt x="6508" y="1787"/>
                </a:cubicBezTo>
                <a:cubicBezTo>
                  <a:pt x="7788" y="2837"/>
                  <a:pt x="8348" y="4150"/>
                  <a:pt x="8625" y="5493"/>
                </a:cubicBezTo>
                <a:cubicBezTo>
                  <a:pt x="9514" y="9795"/>
                  <a:pt x="7543" y="14406"/>
                  <a:pt x="10428" y="18313"/>
                </a:cubicBezTo>
                <a:cubicBezTo>
                  <a:pt x="11474" y="19729"/>
                  <a:pt x="13184" y="20933"/>
                  <a:pt x="15450" y="21132"/>
                </a:cubicBezTo>
                <a:cubicBezTo>
                  <a:pt x="18740" y="21420"/>
                  <a:pt x="21600" y="19575"/>
                  <a:pt x="21404" y="17290"/>
                </a:cubicBezTo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67725" lIns="67725" spcFirstLastPara="1" rIns="67725" wrap="square" tIns="67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79" name="Google Shape;1179;p88"/>
          <p:cNvGrpSpPr/>
          <p:nvPr/>
        </p:nvGrpSpPr>
        <p:grpSpPr>
          <a:xfrm>
            <a:off x="5256273" y="3927325"/>
            <a:ext cx="2155947" cy="1240519"/>
            <a:chOff x="0" y="0"/>
            <a:chExt cx="3180156" cy="1695588"/>
          </a:xfrm>
        </p:grpSpPr>
        <p:sp>
          <p:nvSpPr>
            <p:cNvPr id="1180" name="Google Shape;1180;p88"/>
            <p:cNvSpPr/>
            <p:nvPr/>
          </p:nvSpPr>
          <p:spPr>
            <a:xfrm>
              <a:off x="537611" y="850901"/>
              <a:ext cx="2642545" cy="278804"/>
            </a:xfrm>
            <a:prstGeom prst="rect">
              <a:avLst/>
            </a:prstGeom>
            <a:solidFill>
              <a:srgbClr val="FFFFFF"/>
            </a:solidFill>
            <a:ln cap="flat" cmpd="sng" w="12700">
              <a:solidFill>
                <a:srgbClr val="000000"/>
              </a:solidFill>
              <a:prstDash val="solid"/>
              <a:miter lim="400000"/>
              <a:headEnd len="sm" w="sm" type="none"/>
              <a:tailEnd len="sm" w="sm" type="none"/>
            </a:ln>
            <a:effectLst>
              <a:outerShdw blurRad="38100" rotWithShape="0" dir="5400000" dist="25400">
                <a:srgbClr val="000000">
                  <a:alpha val="49411"/>
                </a:srgbClr>
              </a:outerShdw>
            </a:effectLst>
          </p:spPr>
          <p:txBody>
            <a:bodyPr anchorCtr="0" anchor="ctr" bIns="67725" lIns="67725" spcFirstLastPara="1" rIns="67725" wrap="square" tIns="67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1" name="Google Shape;1181;p88"/>
            <p:cNvSpPr/>
            <p:nvPr/>
          </p:nvSpPr>
          <p:spPr>
            <a:xfrm>
              <a:off x="1190277" y="0"/>
              <a:ext cx="1327846" cy="278805"/>
            </a:xfrm>
            <a:prstGeom prst="rect">
              <a:avLst/>
            </a:prstGeom>
            <a:solidFill>
              <a:srgbClr val="FFFFFF"/>
            </a:solidFill>
            <a:ln cap="flat" cmpd="sng" w="12700">
              <a:solidFill>
                <a:srgbClr val="000000"/>
              </a:solidFill>
              <a:prstDash val="solid"/>
              <a:miter lim="400000"/>
              <a:headEnd len="sm" w="sm" type="none"/>
              <a:tailEnd len="sm" w="sm" type="none"/>
            </a:ln>
            <a:effectLst>
              <a:outerShdw blurRad="38100" rotWithShape="0" dir="5400000" dist="25400">
                <a:srgbClr val="000000">
                  <a:alpha val="49411"/>
                </a:srgbClr>
              </a:outerShdw>
            </a:effectLst>
          </p:spPr>
          <p:txBody>
            <a:bodyPr anchorCtr="0" anchor="ctr" bIns="67725" lIns="67725" spcFirstLastPara="1" rIns="67725" wrap="square" tIns="67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182" name="Google Shape;1182;p88"/>
            <p:cNvCxnSpPr/>
            <p:nvPr/>
          </p:nvCxnSpPr>
          <p:spPr>
            <a:xfrm>
              <a:off x="0" y="984387"/>
              <a:ext cx="522215" cy="1"/>
            </a:xfrm>
            <a:prstGeom prst="straightConnector1">
              <a:avLst/>
            </a:prstGeom>
            <a:noFill/>
            <a:ln cap="flat" cmpd="sng" w="12700">
              <a:solidFill>
                <a:srgbClr val="000000"/>
              </a:solidFill>
              <a:prstDash val="solid"/>
              <a:miter lim="400000"/>
              <a:headEnd len="sm" w="sm" type="none"/>
              <a:tailEnd len="med" w="med" type="triangle"/>
            </a:ln>
          </p:spPr>
        </p:cxnSp>
        <p:cxnSp>
          <p:nvCxnSpPr>
            <p:cNvPr id="1183" name="Google Shape;1183;p88"/>
            <p:cNvCxnSpPr/>
            <p:nvPr/>
          </p:nvCxnSpPr>
          <p:spPr>
            <a:xfrm flipH="1" rot="10800000">
              <a:off x="1854200" y="1153726"/>
              <a:ext cx="1" cy="541862"/>
            </a:xfrm>
            <a:prstGeom prst="straightConnector1">
              <a:avLst/>
            </a:prstGeom>
            <a:noFill/>
            <a:ln cap="flat" cmpd="sng" w="12700">
              <a:solidFill>
                <a:srgbClr val="000000"/>
              </a:solidFill>
              <a:prstDash val="solid"/>
              <a:miter lim="400000"/>
              <a:headEnd len="sm" w="sm" type="none"/>
              <a:tailEnd len="med" w="med" type="triangle"/>
            </a:ln>
          </p:spPr>
        </p:cxnSp>
        <p:cxnSp>
          <p:nvCxnSpPr>
            <p:cNvPr id="1184" name="Google Shape;1184;p88"/>
            <p:cNvCxnSpPr/>
            <p:nvPr/>
          </p:nvCxnSpPr>
          <p:spPr>
            <a:xfrm flipH="1" rot="10800000">
              <a:off x="1854200" y="290126"/>
              <a:ext cx="1" cy="541862"/>
            </a:xfrm>
            <a:prstGeom prst="straightConnector1">
              <a:avLst/>
            </a:prstGeom>
            <a:noFill/>
            <a:ln cap="flat" cmpd="sng" w="12700">
              <a:solidFill>
                <a:srgbClr val="000000"/>
              </a:solidFill>
              <a:prstDash val="solid"/>
              <a:miter lim="400000"/>
              <a:headEnd len="sm" w="sm" type="none"/>
              <a:tailEnd len="med" w="med" type="triangle"/>
            </a:ln>
          </p:spPr>
        </p:cxnSp>
        <p:pic>
          <p:nvPicPr>
            <p:cNvPr descr="Image" id="1185" name="Google Shape;1185;p88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2219959" y="330200"/>
              <a:ext cx="635001" cy="12700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186" name="Google Shape;1186;p88"/>
            <p:cNvCxnSpPr/>
            <p:nvPr/>
          </p:nvCxnSpPr>
          <p:spPr>
            <a:xfrm flipH="1" rot="10800000">
              <a:off x="1249680" y="15330"/>
              <a:ext cx="1" cy="248145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187" name="Google Shape;1187;p88"/>
            <p:cNvCxnSpPr/>
            <p:nvPr/>
          </p:nvCxnSpPr>
          <p:spPr>
            <a:xfrm flipH="1" rot="10800000">
              <a:off x="1300480" y="15330"/>
              <a:ext cx="1" cy="248145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188" name="Google Shape;1188;p88"/>
            <p:cNvCxnSpPr/>
            <p:nvPr/>
          </p:nvCxnSpPr>
          <p:spPr>
            <a:xfrm flipH="1" rot="10800000">
              <a:off x="1351280" y="15330"/>
              <a:ext cx="1" cy="248145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189" name="Google Shape;1189;p88"/>
            <p:cNvCxnSpPr/>
            <p:nvPr/>
          </p:nvCxnSpPr>
          <p:spPr>
            <a:xfrm flipH="1" rot="10800000">
              <a:off x="1402080" y="15330"/>
              <a:ext cx="1" cy="248145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190" name="Google Shape;1190;p88"/>
            <p:cNvCxnSpPr/>
            <p:nvPr/>
          </p:nvCxnSpPr>
          <p:spPr>
            <a:xfrm flipH="1" rot="10800000">
              <a:off x="1452880" y="15330"/>
              <a:ext cx="1" cy="248145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191" name="Google Shape;1191;p88"/>
            <p:cNvCxnSpPr/>
            <p:nvPr/>
          </p:nvCxnSpPr>
          <p:spPr>
            <a:xfrm flipH="1" rot="10800000">
              <a:off x="1503680" y="15330"/>
              <a:ext cx="1" cy="248145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192" name="Google Shape;1192;p88"/>
            <p:cNvCxnSpPr/>
            <p:nvPr/>
          </p:nvCxnSpPr>
          <p:spPr>
            <a:xfrm flipH="1" rot="10800000">
              <a:off x="1554480" y="15330"/>
              <a:ext cx="1" cy="248145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193" name="Google Shape;1193;p88"/>
            <p:cNvCxnSpPr/>
            <p:nvPr/>
          </p:nvCxnSpPr>
          <p:spPr>
            <a:xfrm flipH="1" rot="10800000">
              <a:off x="1605280" y="15330"/>
              <a:ext cx="1" cy="248145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194" name="Google Shape;1194;p88"/>
            <p:cNvCxnSpPr/>
            <p:nvPr/>
          </p:nvCxnSpPr>
          <p:spPr>
            <a:xfrm flipH="1" rot="10800000">
              <a:off x="1656080" y="15330"/>
              <a:ext cx="1" cy="248145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195" name="Google Shape;1195;p88"/>
            <p:cNvCxnSpPr/>
            <p:nvPr/>
          </p:nvCxnSpPr>
          <p:spPr>
            <a:xfrm flipH="1" rot="10800000">
              <a:off x="1706880" y="15330"/>
              <a:ext cx="1" cy="248145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196" name="Google Shape;1196;p88"/>
            <p:cNvCxnSpPr/>
            <p:nvPr/>
          </p:nvCxnSpPr>
          <p:spPr>
            <a:xfrm flipH="1" rot="10800000">
              <a:off x="1757680" y="15330"/>
              <a:ext cx="1" cy="248145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197" name="Google Shape;1197;p88"/>
            <p:cNvCxnSpPr/>
            <p:nvPr/>
          </p:nvCxnSpPr>
          <p:spPr>
            <a:xfrm flipH="1" rot="10800000">
              <a:off x="1808480" y="15330"/>
              <a:ext cx="1" cy="248145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198" name="Google Shape;1198;p88"/>
            <p:cNvCxnSpPr/>
            <p:nvPr/>
          </p:nvCxnSpPr>
          <p:spPr>
            <a:xfrm flipH="1" rot="10800000">
              <a:off x="1859280" y="15330"/>
              <a:ext cx="1" cy="248145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199" name="Google Shape;1199;p88"/>
            <p:cNvCxnSpPr/>
            <p:nvPr/>
          </p:nvCxnSpPr>
          <p:spPr>
            <a:xfrm flipH="1" rot="10800000">
              <a:off x="1910080" y="15330"/>
              <a:ext cx="1" cy="248145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00" name="Google Shape;1200;p88"/>
            <p:cNvCxnSpPr/>
            <p:nvPr/>
          </p:nvCxnSpPr>
          <p:spPr>
            <a:xfrm flipH="1" rot="10800000">
              <a:off x="1960880" y="15330"/>
              <a:ext cx="1" cy="248145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01" name="Google Shape;1201;p88"/>
            <p:cNvCxnSpPr/>
            <p:nvPr/>
          </p:nvCxnSpPr>
          <p:spPr>
            <a:xfrm flipH="1" rot="10800000">
              <a:off x="2011680" y="15330"/>
              <a:ext cx="1" cy="248145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02" name="Google Shape;1202;p88"/>
            <p:cNvCxnSpPr/>
            <p:nvPr/>
          </p:nvCxnSpPr>
          <p:spPr>
            <a:xfrm flipH="1" rot="10800000">
              <a:off x="2062480" y="15330"/>
              <a:ext cx="1" cy="248145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03" name="Google Shape;1203;p88"/>
            <p:cNvCxnSpPr/>
            <p:nvPr/>
          </p:nvCxnSpPr>
          <p:spPr>
            <a:xfrm flipH="1" rot="10800000">
              <a:off x="2113280" y="15330"/>
              <a:ext cx="1" cy="248145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04" name="Google Shape;1204;p88"/>
            <p:cNvCxnSpPr/>
            <p:nvPr/>
          </p:nvCxnSpPr>
          <p:spPr>
            <a:xfrm flipH="1" rot="10800000">
              <a:off x="2164080" y="15330"/>
              <a:ext cx="1" cy="248145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05" name="Google Shape;1205;p88"/>
            <p:cNvCxnSpPr/>
            <p:nvPr/>
          </p:nvCxnSpPr>
          <p:spPr>
            <a:xfrm flipH="1" rot="10800000">
              <a:off x="2214880" y="15330"/>
              <a:ext cx="1" cy="248145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06" name="Google Shape;1206;p88"/>
            <p:cNvCxnSpPr/>
            <p:nvPr/>
          </p:nvCxnSpPr>
          <p:spPr>
            <a:xfrm flipH="1" rot="10800000">
              <a:off x="2265680" y="15330"/>
              <a:ext cx="1" cy="248145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07" name="Google Shape;1207;p88"/>
            <p:cNvCxnSpPr/>
            <p:nvPr/>
          </p:nvCxnSpPr>
          <p:spPr>
            <a:xfrm flipH="1" rot="10800000">
              <a:off x="2316480" y="15330"/>
              <a:ext cx="1" cy="248145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08" name="Google Shape;1208;p88"/>
            <p:cNvCxnSpPr/>
            <p:nvPr/>
          </p:nvCxnSpPr>
          <p:spPr>
            <a:xfrm flipH="1" rot="10800000">
              <a:off x="2367280" y="15330"/>
              <a:ext cx="1" cy="248145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09" name="Google Shape;1209;p88"/>
            <p:cNvCxnSpPr/>
            <p:nvPr/>
          </p:nvCxnSpPr>
          <p:spPr>
            <a:xfrm flipH="1" rot="10800000">
              <a:off x="2418080" y="15330"/>
              <a:ext cx="1" cy="248145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10" name="Google Shape;1210;p88"/>
            <p:cNvCxnSpPr/>
            <p:nvPr/>
          </p:nvCxnSpPr>
          <p:spPr>
            <a:xfrm flipH="1" rot="10800000">
              <a:off x="2468880" y="15330"/>
              <a:ext cx="1" cy="248145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</p:grpSp>
      <p:sp>
        <p:nvSpPr>
          <p:cNvPr id="1211" name="Google Shape;1211;p88"/>
          <p:cNvSpPr/>
          <p:nvPr/>
        </p:nvSpPr>
        <p:spPr>
          <a:xfrm>
            <a:off x="8222258" y="5165679"/>
            <a:ext cx="896127" cy="188159"/>
          </a:xfrm>
          <a:prstGeom prst="rect">
            <a:avLst/>
          </a:prstGeom>
          <a:solidFill>
            <a:srgbClr val="FFFFFF"/>
          </a:solidFill>
          <a:ln cap="flat" cmpd="sng" w="12700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38100" rotWithShape="0" dir="5400000" dist="25400">
              <a:srgbClr val="000000">
                <a:alpha val="49411"/>
              </a:srgbClr>
            </a:outerShdw>
          </a:effectLst>
        </p:spPr>
        <p:txBody>
          <a:bodyPr anchorCtr="0" anchor="ctr" bIns="67725" lIns="67725" spcFirstLastPara="1" rIns="67725" wrap="square" tIns="67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2" name="Google Shape;1212;p88"/>
          <p:cNvSpPr/>
          <p:nvPr/>
        </p:nvSpPr>
        <p:spPr>
          <a:xfrm>
            <a:off x="6804653" y="3025763"/>
            <a:ext cx="1868415" cy="2882567"/>
          </a:xfrm>
          <a:custGeom>
            <a:rect b="b" l="l" r="r" t="t"/>
            <a:pathLst>
              <a:path extrusionOk="0" h="21162" w="21414">
                <a:moveTo>
                  <a:pt x="0" y="42"/>
                </a:moveTo>
                <a:cubicBezTo>
                  <a:pt x="2459" y="-180"/>
                  <a:pt x="4913" y="478"/>
                  <a:pt x="6508" y="1787"/>
                </a:cubicBezTo>
                <a:cubicBezTo>
                  <a:pt x="7788" y="2837"/>
                  <a:pt x="8348" y="4150"/>
                  <a:pt x="8625" y="5493"/>
                </a:cubicBezTo>
                <a:cubicBezTo>
                  <a:pt x="9514" y="9795"/>
                  <a:pt x="7543" y="14406"/>
                  <a:pt x="10428" y="18313"/>
                </a:cubicBezTo>
                <a:cubicBezTo>
                  <a:pt x="11474" y="19729"/>
                  <a:pt x="13184" y="20933"/>
                  <a:pt x="15450" y="21132"/>
                </a:cubicBezTo>
                <a:cubicBezTo>
                  <a:pt x="18740" y="21420"/>
                  <a:pt x="21600" y="19575"/>
                  <a:pt x="21404" y="17290"/>
                </a:cubicBezTo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67725" lIns="67725" spcFirstLastPara="1" rIns="67725" wrap="square" tIns="67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13" name="Google Shape;1213;p88"/>
          <p:cNvGrpSpPr/>
          <p:nvPr/>
        </p:nvGrpSpPr>
        <p:grpSpPr>
          <a:xfrm>
            <a:off x="7417185" y="3939454"/>
            <a:ext cx="2155947" cy="1240519"/>
            <a:chOff x="0" y="0"/>
            <a:chExt cx="3180156" cy="1695588"/>
          </a:xfrm>
        </p:grpSpPr>
        <p:sp>
          <p:nvSpPr>
            <p:cNvPr id="1214" name="Google Shape;1214;p88"/>
            <p:cNvSpPr/>
            <p:nvPr/>
          </p:nvSpPr>
          <p:spPr>
            <a:xfrm>
              <a:off x="537611" y="850901"/>
              <a:ext cx="2642545" cy="278804"/>
            </a:xfrm>
            <a:prstGeom prst="rect">
              <a:avLst/>
            </a:prstGeom>
            <a:solidFill>
              <a:srgbClr val="FFFFFF"/>
            </a:solidFill>
            <a:ln cap="flat" cmpd="sng" w="12700">
              <a:solidFill>
                <a:srgbClr val="000000"/>
              </a:solidFill>
              <a:prstDash val="solid"/>
              <a:miter lim="400000"/>
              <a:headEnd len="sm" w="sm" type="none"/>
              <a:tailEnd len="sm" w="sm" type="none"/>
            </a:ln>
            <a:effectLst>
              <a:outerShdw blurRad="38100" rotWithShape="0" dir="5400000" dist="25400">
                <a:srgbClr val="000000">
                  <a:alpha val="49411"/>
                </a:srgbClr>
              </a:outerShdw>
            </a:effectLst>
          </p:spPr>
          <p:txBody>
            <a:bodyPr anchorCtr="0" anchor="ctr" bIns="67725" lIns="67725" spcFirstLastPara="1" rIns="67725" wrap="square" tIns="67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5" name="Google Shape;1215;p88"/>
            <p:cNvSpPr/>
            <p:nvPr/>
          </p:nvSpPr>
          <p:spPr>
            <a:xfrm>
              <a:off x="1190277" y="0"/>
              <a:ext cx="1327846" cy="278805"/>
            </a:xfrm>
            <a:prstGeom prst="rect">
              <a:avLst/>
            </a:prstGeom>
            <a:solidFill>
              <a:srgbClr val="FFFFFF"/>
            </a:solidFill>
            <a:ln cap="flat" cmpd="sng" w="12700">
              <a:solidFill>
                <a:srgbClr val="000000"/>
              </a:solidFill>
              <a:prstDash val="solid"/>
              <a:miter lim="400000"/>
              <a:headEnd len="sm" w="sm" type="none"/>
              <a:tailEnd len="sm" w="sm" type="none"/>
            </a:ln>
            <a:effectLst>
              <a:outerShdw blurRad="38100" rotWithShape="0" dir="5400000" dist="25400">
                <a:srgbClr val="000000">
                  <a:alpha val="49411"/>
                </a:srgbClr>
              </a:outerShdw>
            </a:effectLst>
          </p:spPr>
          <p:txBody>
            <a:bodyPr anchorCtr="0" anchor="ctr" bIns="67725" lIns="67725" spcFirstLastPara="1" rIns="67725" wrap="square" tIns="67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216" name="Google Shape;1216;p88"/>
            <p:cNvCxnSpPr/>
            <p:nvPr/>
          </p:nvCxnSpPr>
          <p:spPr>
            <a:xfrm>
              <a:off x="0" y="984387"/>
              <a:ext cx="522215" cy="1"/>
            </a:xfrm>
            <a:prstGeom prst="straightConnector1">
              <a:avLst/>
            </a:prstGeom>
            <a:noFill/>
            <a:ln cap="flat" cmpd="sng" w="12700">
              <a:solidFill>
                <a:srgbClr val="000000"/>
              </a:solidFill>
              <a:prstDash val="solid"/>
              <a:miter lim="400000"/>
              <a:headEnd len="sm" w="sm" type="none"/>
              <a:tailEnd len="med" w="med" type="triangle"/>
            </a:ln>
          </p:spPr>
        </p:cxnSp>
        <p:cxnSp>
          <p:nvCxnSpPr>
            <p:cNvPr id="1217" name="Google Shape;1217;p88"/>
            <p:cNvCxnSpPr/>
            <p:nvPr/>
          </p:nvCxnSpPr>
          <p:spPr>
            <a:xfrm flipH="1" rot="10800000">
              <a:off x="1854200" y="1153726"/>
              <a:ext cx="1" cy="541862"/>
            </a:xfrm>
            <a:prstGeom prst="straightConnector1">
              <a:avLst/>
            </a:prstGeom>
            <a:noFill/>
            <a:ln cap="flat" cmpd="sng" w="12700">
              <a:solidFill>
                <a:srgbClr val="000000"/>
              </a:solidFill>
              <a:prstDash val="solid"/>
              <a:miter lim="400000"/>
              <a:headEnd len="sm" w="sm" type="none"/>
              <a:tailEnd len="med" w="med" type="triangle"/>
            </a:ln>
          </p:spPr>
        </p:cxnSp>
        <p:cxnSp>
          <p:nvCxnSpPr>
            <p:cNvPr id="1218" name="Google Shape;1218;p88"/>
            <p:cNvCxnSpPr/>
            <p:nvPr/>
          </p:nvCxnSpPr>
          <p:spPr>
            <a:xfrm flipH="1" rot="10800000">
              <a:off x="1854200" y="290126"/>
              <a:ext cx="1" cy="541862"/>
            </a:xfrm>
            <a:prstGeom prst="straightConnector1">
              <a:avLst/>
            </a:prstGeom>
            <a:noFill/>
            <a:ln cap="flat" cmpd="sng" w="12700">
              <a:solidFill>
                <a:srgbClr val="000000"/>
              </a:solidFill>
              <a:prstDash val="solid"/>
              <a:miter lim="400000"/>
              <a:headEnd len="sm" w="sm" type="none"/>
              <a:tailEnd len="med" w="med" type="triangle"/>
            </a:ln>
          </p:spPr>
        </p:cxnSp>
        <p:pic>
          <p:nvPicPr>
            <p:cNvPr descr="Image" id="1219" name="Google Shape;1219;p88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2219959" y="330200"/>
              <a:ext cx="635001" cy="12700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220" name="Google Shape;1220;p88"/>
            <p:cNvCxnSpPr/>
            <p:nvPr/>
          </p:nvCxnSpPr>
          <p:spPr>
            <a:xfrm flipH="1" rot="10800000">
              <a:off x="1249680" y="15330"/>
              <a:ext cx="1" cy="248145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21" name="Google Shape;1221;p88"/>
            <p:cNvCxnSpPr/>
            <p:nvPr/>
          </p:nvCxnSpPr>
          <p:spPr>
            <a:xfrm flipH="1" rot="10800000">
              <a:off x="1300480" y="15330"/>
              <a:ext cx="1" cy="248145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22" name="Google Shape;1222;p88"/>
            <p:cNvCxnSpPr/>
            <p:nvPr/>
          </p:nvCxnSpPr>
          <p:spPr>
            <a:xfrm flipH="1" rot="10800000">
              <a:off x="1351280" y="15330"/>
              <a:ext cx="1" cy="248145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23" name="Google Shape;1223;p88"/>
            <p:cNvCxnSpPr/>
            <p:nvPr/>
          </p:nvCxnSpPr>
          <p:spPr>
            <a:xfrm flipH="1" rot="10800000">
              <a:off x="1402080" y="15330"/>
              <a:ext cx="1" cy="248145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24" name="Google Shape;1224;p88"/>
            <p:cNvCxnSpPr/>
            <p:nvPr/>
          </p:nvCxnSpPr>
          <p:spPr>
            <a:xfrm flipH="1" rot="10800000">
              <a:off x="1452880" y="15330"/>
              <a:ext cx="1" cy="248145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25" name="Google Shape;1225;p88"/>
            <p:cNvCxnSpPr/>
            <p:nvPr/>
          </p:nvCxnSpPr>
          <p:spPr>
            <a:xfrm flipH="1" rot="10800000">
              <a:off x="1503680" y="15330"/>
              <a:ext cx="1" cy="248145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26" name="Google Shape;1226;p88"/>
            <p:cNvCxnSpPr/>
            <p:nvPr/>
          </p:nvCxnSpPr>
          <p:spPr>
            <a:xfrm flipH="1" rot="10800000">
              <a:off x="1554480" y="15330"/>
              <a:ext cx="1" cy="248145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27" name="Google Shape;1227;p88"/>
            <p:cNvCxnSpPr/>
            <p:nvPr/>
          </p:nvCxnSpPr>
          <p:spPr>
            <a:xfrm flipH="1" rot="10800000">
              <a:off x="1605280" y="15330"/>
              <a:ext cx="1" cy="248145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28" name="Google Shape;1228;p88"/>
            <p:cNvCxnSpPr/>
            <p:nvPr/>
          </p:nvCxnSpPr>
          <p:spPr>
            <a:xfrm flipH="1" rot="10800000">
              <a:off x="1656080" y="15330"/>
              <a:ext cx="1" cy="248145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29" name="Google Shape;1229;p88"/>
            <p:cNvCxnSpPr/>
            <p:nvPr/>
          </p:nvCxnSpPr>
          <p:spPr>
            <a:xfrm flipH="1" rot="10800000">
              <a:off x="1706880" y="15330"/>
              <a:ext cx="1" cy="248145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30" name="Google Shape;1230;p88"/>
            <p:cNvCxnSpPr/>
            <p:nvPr/>
          </p:nvCxnSpPr>
          <p:spPr>
            <a:xfrm flipH="1" rot="10800000">
              <a:off x="1757680" y="15330"/>
              <a:ext cx="1" cy="248145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31" name="Google Shape;1231;p88"/>
            <p:cNvCxnSpPr/>
            <p:nvPr/>
          </p:nvCxnSpPr>
          <p:spPr>
            <a:xfrm flipH="1" rot="10800000">
              <a:off x="1808480" y="15330"/>
              <a:ext cx="1" cy="248145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32" name="Google Shape;1232;p88"/>
            <p:cNvCxnSpPr/>
            <p:nvPr/>
          </p:nvCxnSpPr>
          <p:spPr>
            <a:xfrm flipH="1" rot="10800000">
              <a:off x="1859280" y="15330"/>
              <a:ext cx="1" cy="248145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33" name="Google Shape;1233;p88"/>
            <p:cNvCxnSpPr/>
            <p:nvPr/>
          </p:nvCxnSpPr>
          <p:spPr>
            <a:xfrm flipH="1" rot="10800000">
              <a:off x="1910080" y="15330"/>
              <a:ext cx="1" cy="248145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34" name="Google Shape;1234;p88"/>
            <p:cNvCxnSpPr/>
            <p:nvPr/>
          </p:nvCxnSpPr>
          <p:spPr>
            <a:xfrm flipH="1" rot="10800000">
              <a:off x="1960880" y="15330"/>
              <a:ext cx="1" cy="248145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35" name="Google Shape;1235;p88"/>
            <p:cNvCxnSpPr/>
            <p:nvPr/>
          </p:nvCxnSpPr>
          <p:spPr>
            <a:xfrm flipH="1" rot="10800000">
              <a:off x="2011680" y="15330"/>
              <a:ext cx="1" cy="248145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36" name="Google Shape;1236;p88"/>
            <p:cNvCxnSpPr/>
            <p:nvPr/>
          </p:nvCxnSpPr>
          <p:spPr>
            <a:xfrm flipH="1" rot="10800000">
              <a:off x="2062480" y="15330"/>
              <a:ext cx="1" cy="248145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37" name="Google Shape;1237;p88"/>
            <p:cNvCxnSpPr/>
            <p:nvPr/>
          </p:nvCxnSpPr>
          <p:spPr>
            <a:xfrm flipH="1" rot="10800000">
              <a:off x="2113280" y="15330"/>
              <a:ext cx="1" cy="248145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38" name="Google Shape;1238;p88"/>
            <p:cNvCxnSpPr/>
            <p:nvPr/>
          </p:nvCxnSpPr>
          <p:spPr>
            <a:xfrm flipH="1" rot="10800000">
              <a:off x="2164080" y="15330"/>
              <a:ext cx="1" cy="248145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39" name="Google Shape;1239;p88"/>
            <p:cNvCxnSpPr/>
            <p:nvPr/>
          </p:nvCxnSpPr>
          <p:spPr>
            <a:xfrm flipH="1" rot="10800000">
              <a:off x="2214880" y="15330"/>
              <a:ext cx="1" cy="248145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40" name="Google Shape;1240;p88"/>
            <p:cNvCxnSpPr/>
            <p:nvPr/>
          </p:nvCxnSpPr>
          <p:spPr>
            <a:xfrm flipH="1" rot="10800000">
              <a:off x="2265680" y="15330"/>
              <a:ext cx="1" cy="248145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41" name="Google Shape;1241;p88"/>
            <p:cNvCxnSpPr/>
            <p:nvPr/>
          </p:nvCxnSpPr>
          <p:spPr>
            <a:xfrm flipH="1" rot="10800000">
              <a:off x="2316480" y="15330"/>
              <a:ext cx="1" cy="248145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42" name="Google Shape;1242;p88"/>
            <p:cNvCxnSpPr/>
            <p:nvPr/>
          </p:nvCxnSpPr>
          <p:spPr>
            <a:xfrm flipH="1" rot="10800000">
              <a:off x="2367280" y="15330"/>
              <a:ext cx="1" cy="248145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43" name="Google Shape;1243;p88"/>
            <p:cNvCxnSpPr/>
            <p:nvPr/>
          </p:nvCxnSpPr>
          <p:spPr>
            <a:xfrm flipH="1" rot="10800000">
              <a:off x="2418080" y="15330"/>
              <a:ext cx="1" cy="248145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44" name="Google Shape;1244;p88"/>
            <p:cNvCxnSpPr/>
            <p:nvPr/>
          </p:nvCxnSpPr>
          <p:spPr>
            <a:xfrm flipH="1" rot="10800000">
              <a:off x="2468880" y="15330"/>
              <a:ext cx="1" cy="248145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</p:grpSp>
      <p:grpSp>
        <p:nvGrpSpPr>
          <p:cNvPr id="1245" name="Google Shape;1245;p88"/>
          <p:cNvGrpSpPr/>
          <p:nvPr/>
        </p:nvGrpSpPr>
        <p:grpSpPr>
          <a:xfrm>
            <a:off x="6212564" y="2700321"/>
            <a:ext cx="588049" cy="1232612"/>
            <a:chOff x="-28399" y="0"/>
            <a:chExt cx="790399" cy="1656756"/>
          </a:xfrm>
        </p:grpSpPr>
        <p:sp>
          <p:nvSpPr>
            <p:cNvPr id="1246" name="Google Shape;1246;p88"/>
            <p:cNvSpPr/>
            <p:nvPr/>
          </p:nvSpPr>
          <p:spPr>
            <a:xfrm>
              <a:off x="0" y="0"/>
              <a:ext cx="762000" cy="761268"/>
            </a:xfrm>
            <a:prstGeom prst="ellipse">
              <a:avLst/>
            </a:prstGeom>
            <a:noFill/>
            <a:ln cap="flat" cmpd="sng" w="12700">
              <a:solidFill>
                <a:srgbClr val="000000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67725" lIns="67725" spcFirstLastPara="1" rIns="67725" wrap="square" tIns="67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247" name="Google Shape;1247;p88"/>
            <p:cNvGrpSpPr/>
            <p:nvPr/>
          </p:nvGrpSpPr>
          <p:grpSpPr>
            <a:xfrm>
              <a:off x="266700" y="763525"/>
              <a:ext cx="203200" cy="893231"/>
              <a:chOff x="0" y="-1"/>
              <a:chExt cx="203200" cy="893230"/>
            </a:xfrm>
          </p:grpSpPr>
          <p:cxnSp>
            <p:nvCxnSpPr>
              <p:cNvPr id="1248" name="Google Shape;1248;p88"/>
              <p:cNvCxnSpPr/>
              <p:nvPr/>
            </p:nvCxnSpPr>
            <p:spPr>
              <a:xfrm flipH="1" rot="10800000">
                <a:off x="114299" y="-1"/>
                <a:ext cx="1" cy="89323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000000"/>
                </a:solidFill>
                <a:prstDash val="solid"/>
                <a:miter lim="400000"/>
                <a:headEnd len="sm" w="sm" type="none"/>
                <a:tailEnd len="med" w="med" type="triangle"/>
              </a:ln>
            </p:spPr>
          </p:cxnSp>
          <p:grpSp>
            <p:nvGrpSpPr>
              <p:cNvPr id="1249" name="Google Shape;1249;p88"/>
              <p:cNvGrpSpPr/>
              <p:nvPr/>
            </p:nvGrpSpPr>
            <p:grpSpPr>
              <a:xfrm>
                <a:off x="0" y="340640"/>
                <a:ext cx="203200" cy="381001"/>
                <a:chOff x="0" y="0"/>
                <a:chExt cx="203200" cy="381000"/>
              </a:xfrm>
            </p:grpSpPr>
            <p:sp>
              <p:nvSpPr>
                <p:cNvPr id="1250" name="Google Shape;1250;p88"/>
                <p:cNvSpPr/>
                <p:nvPr/>
              </p:nvSpPr>
              <p:spPr>
                <a:xfrm>
                  <a:off x="0" y="0"/>
                  <a:ext cx="203200" cy="381000"/>
                </a:xfrm>
                <a:prstGeom prst="rect">
                  <a:avLst/>
                </a:prstGeom>
                <a:solidFill>
                  <a:srgbClr val="FFFFFF"/>
                </a:solidFill>
                <a:ln cap="flat" cmpd="sng" w="12700">
                  <a:solidFill>
                    <a:srgbClr val="000000"/>
                  </a:solidFill>
                  <a:prstDash val="solid"/>
                  <a:miter lim="400000"/>
                  <a:headEnd len="sm" w="sm" type="none"/>
                  <a:tailEnd len="sm" w="sm" type="none"/>
                </a:ln>
              </p:spPr>
              <p:txBody>
                <a:bodyPr anchorCtr="0" anchor="ctr" bIns="67725" lIns="67725" spcFirstLastPara="1" rIns="67725" wrap="square" tIns="677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3200"/>
                    <a:buFont typeface="Arial"/>
                    <a:buNone/>
                  </a:pPr>
                  <a:r>
                    <a:t/>
                  </a:r>
                  <a:endParaRPr b="0" i="0" sz="32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pic>
              <p:nvPicPr>
                <p:cNvPr descr="Image" id="1251" name="Google Shape;1251;p88"/>
                <p:cNvPicPr preferRelativeResize="0"/>
                <p:nvPr/>
              </p:nvPicPr>
              <p:blipFill rotWithShape="1">
                <a:blip r:embed="rId9">
                  <a:alphaModFix/>
                </a:blip>
                <a:srcRect b="0" l="0" r="0" t="0"/>
                <a:stretch/>
              </p:blipFill>
              <p:spPr>
                <a:xfrm rot="-5400000">
                  <a:off x="-38100" y="136525"/>
                  <a:ext cx="304800" cy="127000"/>
                </a:xfrm>
                <a:custGeom>
                  <a:rect b="b" l="l" r="r" t="t"/>
                  <a:pathLst>
                    <a:path extrusionOk="0" h="21600" w="21600">
                      <a:moveTo>
                        <a:pt x="21600" y="21600"/>
                      </a:moveTo>
                      <a:lnTo>
                        <a:pt x="21600" y="0"/>
                      </a:lnTo>
                      <a:lnTo>
                        <a:pt x="0" y="0"/>
                      </a:lnTo>
                      <a:lnTo>
                        <a:pt x="0" y="21600"/>
                      </a:ln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>
                  <a:noFill/>
                </a:ln>
              </p:spPr>
            </p:pic>
          </p:grpSp>
        </p:grpSp>
        <p:sp>
          <p:nvSpPr>
            <p:cNvPr id="1252" name="Google Shape;1252;p88"/>
            <p:cNvSpPr txBox="1"/>
            <p:nvPr/>
          </p:nvSpPr>
          <p:spPr>
            <a:xfrm>
              <a:off x="-28399" y="83743"/>
              <a:ext cx="782838" cy="5700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7725" lIns="67725" spcFirstLastPara="1" rIns="67725" wrap="square" tIns="67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rPr b="0" i="0" lang="en-US" sz="1867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beer</a:t>
              </a:r>
              <a:endParaRPr b="0" i="0" sz="186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descr="Image" id="1253" name="Google Shape;1253;p88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5625283" y="1892091"/>
            <a:ext cx="2609475" cy="26671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54" name="Google Shape;1254;p88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8402147" y="1862765"/>
            <a:ext cx="3384016" cy="28263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55" name="Google Shape;1255;p88"/>
          <p:cNvGrpSpPr/>
          <p:nvPr/>
        </p:nvGrpSpPr>
        <p:grpSpPr>
          <a:xfrm>
            <a:off x="8385286" y="2700516"/>
            <a:ext cx="588049" cy="1232612"/>
            <a:chOff x="-28399" y="0"/>
            <a:chExt cx="790399" cy="1656756"/>
          </a:xfrm>
        </p:grpSpPr>
        <p:sp>
          <p:nvSpPr>
            <p:cNvPr id="1256" name="Google Shape;1256;p88"/>
            <p:cNvSpPr/>
            <p:nvPr/>
          </p:nvSpPr>
          <p:spPr>
            <a:xfrm>
              <a:off x="0" y="0"/>
              <a:ext cx="762000" cy="761268"/>
            </a:xfrm>
            <a:prstGeom prst="ellipse">
              <a:avLst/>
            </a:prstGeom>
            <a:noFill/>
            <a:ln cap="flat" cmpd="sng" w="12700">
              <a:solidFill>
                <a:srgbClr val="000000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67725" lIns="67725" spcFirstLastPara="1" rIns="67725" wrap="square" tIns="67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257" name="Google Shape;1257;p88"/>
            <p:cNvGrpSpPr/>
            <p:nvPr/>
          </p:nvGrpSpPr>
          <p:grpSpPr>
            <a:xfrm>
              <a:off x="266700" y="763525"/>
              <a:ext cx="203200" cy="893231"/>
              <a:chOff x="0" y="-1"/>
              <a:chExt cx="203200" cy="893230"/>
            </a:xfrm>
          </p:grpSpPr>
          <p:cxnSp>
            <p:nvCxnSpPr>
              <p:cNvPr id="1258" name="Google Shape;1258;p88"/>
              <p:cNvCxnSpPr/>
              <p:nvPr/>
            </p:nvCxnSpPr>
            <p:spPr>
              <a:xfrm flipH="1" rot="10800000">
                <a:off x="114299" y="-1"/>
                <a:ext cx="1" cy="89323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000000"/>
                </a:solidFill>
                <a:prstDash val="solid"/>
                <a:miter lim="400000"/>
                <a:headEnd len="sm" w="sm" type="none"/>
                <a:tailEnd len="med" w="med" type="triangle"/>
              </a:ln>
            </p:spPr>
          </p:cxnSp>
          <p:grpSp>
            <p:nvGrpSpPr>
              <p:cNvPr id="1259" name="Google Shape;1259;p88"/>
              <p:cNvGrpSpPr/>
              <p:nvPr/>
            </p:nvGrpSpPr>
            <p:grpSpPr>
              <a:xfrm>
                <a:off x="0" y="340640"/>
                <a:ext cx="203200" cy="381001"/>
                <a:chOff x="0" y="0"/>
                <a:chExt cx="203200" cy="381000"/>
              </a:xfrm>
            </p:grpSpPr>
            <p:sp>
              <p:nvSpPr>
                <p:cNvPr id="1260" name="Google Shape;1260;p88"/>
                <p:cNvSpPr/>
                <p:nvPr/>
              </p:nvSpPr>
              <p:spPr>
                <a:xfrm>
                  <a:off x="0" y="0"/>
                  <a:ext cx="203200" cy="381000"/>
                </a:xfrm>
                <a:prstGeom prst="rect">
                  <a:avLst/>
                </a:prstGeom>
                <a:solidFill>
                  <a:srgbClr val="FFFFFF"/>
                </a:solidFill>
                <a:ln cap="flat" cmpd="sng" w="12700">
                  <a:solidFill>
                    <a:srgbClr val="000000"/>
                  </a:solidFill>
                  <a:prstDash val="solid"/>
                  <a:miter lim="400000"/>
                  <a:headEnd len="sm" w="sm" type="none"/>
                  <a:tailEnd len="sm" w="sm" type="none"/>
                </a:ln>
              </p:spPr>
              <p:txBody>
                <a:bodyPr anchorCtr="0" anchor="ctr" bIns="67725" lIns="67725" spcFirstLastPara="1" rIns="67725" wrap="square" tIns="677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3200"/>
                    <a:buFont typeface="Arial"/>
                    <a:buNone/>
                  </a:pPr>
                  <a:r>
                    <a:t/>
                  </a:r>
                  <a:endParaRPr b="0" i="0" sz="32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pic>
              <p:nvPicPr>
                <p:cNvPr descr="Image" id="1261" name="Google Shape;1261;p88"/>
                <p:cNvPicPr preferRelativeResize="0"/>
                <p:nvPr/>
              </p:nvPicPr>
              <p:blipFill rotWithShape="1">
                <a:blip r:embed="rId9">
                  <a:alphaModFix/>
                </a:blip>
                <a:srcRect b="0" l="0" r="0" t="0"/>
                <a:stretch/>
              </p:blipFill>
              <p:spPr>
                <a:xfrm rot="-5400000">
                  <a:off x="-38100" y="136525"/>
                  <a:ext cx="304800" cy="127000"/>
                </a:xfrm>
                <a:custGeom>
                  <a:rect b="b" l="l" r="r" t="t"/>
                  <a:pathLst>
                    <a:path extrusionOk="0" h="21600" w="21600">
                      <a:moveTo>
                        <a:pt x="21600" y="21600"/>
                      </a:moveTo>
                      <a:lnTo>
                        <a:pt x="21600" y="0"/>
                      </a:lnTo>
                      <a:lnTo>
                        <a:pt x="0" y="0"/>
                      </a:lnTo>
                      <a:lnTo>
                        <a:pt x="0" y="21600"/>
                      </a:ln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>
                  <a:noFill/>
                </a:ln>
              </p:spPr>
            </p:pic>
          </p:grpSp>
        </p:grpSp>
        <p:sp>
          <p:nvSpPr>
            <p:cNvPr id="1262" name="Google Shape;1262;p88"/>
            <p:cNvSpPr txBox="1"/>
            <p:nvPr/>
          </p:nvSpPr>
          <p:spPr>
            <a:xfrm>
              <a:off x="-28399" y="83743"/>
              <a:ext cx="746556" cy="5700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7725" lIns="67725" spcFirstLastPara="1" rIns="67725" wrap="square" tIns="67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rPr b="0" i="0" lang="en-US" sz="1867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&lt;/s&gt;</a:t>
              </a:r>
              <a:endParaRPr b="0" i="0" sz="186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descr="Image" id="1263" name="Google Shape;1263;p88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6454737" y="5211047"/>
            <a:ext cx="135324" cy="9552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64" name="Google Shape;1264;p88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8600177" y="5207232"/>
            <a:ext cx="146931" cy="9795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65" name="Google Shape;1265;p88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6441763" y="4577185"/>
            <a:ext cx="164592" cy="14630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66" name="Google Shape;1266;p88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8614089" y="4592508"/>
            <a:ext cx="164592" cy="146304"/>
          </a:xfrm>
          <a:prstGeom prst="rect">
            <a:avLst/>
          </a:prstGeom>
          <a:noFill/>
          <a:ln>
            <a:noFill/>
          </a:ln>
        </p:spPr>
      </p:pic>
      <p:sp>
        <p:nvSpPr>
          <p:cNvPr id="1267" name="Google Shape;1267;p88"/>
          <p:cNvSpPr txBox="1"/>
          <p:nvPr>
            <p:ph idx="12" type="sldNum"/>
          </p:nvPr>
        </p:nvSpPr>
        <p:spPr>
          <a:xfrm>
            <a:off x="10415352" y="6217625"/>
            <a:ext cx="16128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154</a:t>
            </a:r>
            <a:endParaRPr/>
          </a:p>
        </p:txBody>
      </p:sp>
      <p:graphicFrame>
        <p:nvGraphicFramePr>
          <p:cNvPr id="1268" name="Google Shape;1268;p88"/>
          <p:cNvGraphicFramePr/>
          <p:nvPr/>
        </p:nvGraphicFramePr>
        <p:xfrm>
          <a:off x="842463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{E2A70BE9-4923-4DBF-B1AD-9856350866EA}</a:tableStyleId>
              </a:tblPr>
              <a:tblGrid>
                <a:gridCol w="1592700"/>
                <a:gridCol w="1049725"/>
                <a:gridCol w="938675"/>
                <a:gridCol w="2012175"/>
                <a:gridCol w="1210150"/>
                <a:gridCol w="1111375"/>
                <a:gridCol w="2592275"/>
              </a:tblGrid>
              <a:tr h="3976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/>
                        <a:t>Why do we need RNN</a:t>
                      </a:r>
                      <a:endParaRPr sz="10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-US" sz="900" u="none" cap="none" strike="noStrike">
                          <a:solidFill>
                            <a:schemeClr val="dk1"/>
                          </a:solidFill>
                        </a:rPr>
                        <a:t>Simple RNNs</a:t>
                      </a:r>
                      <a:endParaRPr b="1"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chemeClr val="dk1"/>
                          </a:solidFill>
                        </a:rPr>
                        <a:t>Attention</a:t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How to derive gradients for RNNs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Better RNNs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Transformers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Pre-trained Language Representation Models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2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3" name="Google Shape;1273;p89"/>
          <p:cNvSpPr txBox="1"/>
          <p:nvPr>
            <p:ph idx="4294967295"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/>
              <a:t>Case study: RNNLM</a:t>
            </a:r>
            <a:endParaRPr/>
          </a:p>
        </p:txBody>
      </p:sp>
      <p:sp>
        <p:nvSpPr>
          <p:cNvPr id="1274" name="Google Shape;1274;p89"/>
          <p:cNvSpPr txBox="1"/>
          <p:nvPr/>
        </p:nvSpPr>
        <p:spPr>
          <a:xfrm>
            <a:off x="667444" y="6398576"/>
            <a:ext cx="10518939" cy="2974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</a:pPr>
            <a:r>
              <a:rPr b="0" i="0" lang="en-US" sz="133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Figures have been taken from Chris Dyer’s presentation, available at </a:t>
            </a:r>
            <a:r>
              <a:rPr b="0" i="0" lang="en-US" sz="1333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http://demo.clab.cs.cmu.edu/cdyer/lxmls-seq-attn.pdf</a:t>
            </a:r>
            <a:endParaRPr b="0" i="0" sz="1333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75" name="Google Shape;1275;p8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24560" y="1552300"/>
            <a:ext cx="8426273" cy="4469989"/>
          </a:xfrm>
          <a:prstGeom prst="rect">
            <a:avLst/>
          </a:prstGeom>
          <a:noFill/>
          <a:ln>
            <a:noFill/>
          </a:ln>
        </p:spPr>
      </p:pic>
      <p:sp>
        <p:nvSpPr>
          <p:cNvPr id="1276" name="Google Shape;1276;p89"/>
          <p:cNvSpPr txBox="1"/>
          <p:nvPr>
            <p:ph idx="12" type="sldNum"/>
          </p:nvPr>
        </p:nvSpPr>
        <p:spPr>
          <a:xfrm>
            <a:off x="10415352" y="6217625"/>
            <a:ext cx="16128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154</a:t>
            </a:r>
            <a:endParaRPr/>
          </a:p>
        </p:txBody>
      </p:sp>
      <p:graphicFrame>
        <p:nvGraphicFramePr>
          <p:cNvPr id="1277" name="Google Shape;1277;p89"/>
          <p:cNvGraphicFramePr/>
          <p:nvPr/>
        </p:nvGraphicFramePr>
        <p:xfrm>
          <a:off x="842463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{E2A70BE9-4923-4DBF-B1AD-9856350866EA}</a:tableStyleId>
              </a:tblPr>
              <a:tblGrid>
                <a:gridCol w="1592700"/>
                <a:gridCol w="1049725"/>
                <a:gridCol w="938675"/>
                <a:gridCol w="2012175"/>
                <a:gridCol w="1210150"/>
                <a:gridCol w="1111375"/>
                <a:gridCol w="2592275"/>
              </a:tblGrid>
              <a:tr h="3976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/>
                        <a:t>Why do we need RNN</a:t>
                      </a:r>
                      <a:endParaRPr sz="10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-US" sz="900" u="none" cap="none" strike="noStrike">
                          <a:solidFill>
                            <a:schemeClr val="dk1"/>
                          </a:solidFill>
                        </a:rPr>
                        <a:t>Simple RNNs</a:t>
                      </a:r>
                      <a:endParaRPr b="1"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chemeClr val="dk1"/>
                          </a:solidFill>
                        </a:rPr>
                        <a:t>Attention</a:t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How to derive gradients for RNNs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Better RNNs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Transformers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Pre-trained Language Representation Models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9"/>
          <p:cNvSpPr txBox="1"/>
          <p:nvPr>
            <p:ph idx="4294967295"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/>
              <a:t>Common Terminology in NLP</a:t>
            </a:r>
            <a:endParaRPr/>
          </a:p>
        </p:txBody>
      </p:sp>
      <p:sp>
        <p:nvSpPr>
          <p:cNvPr id="162" name="Google Shape;162;p9"/>
          <p:cNvSpPr txBox="1"/>
          <p:nvPr>
            <p:ph idx="12" type="sldNum"/>
          </p:nvPr>
        </p:nvSpPr>
        <p:spPr>
          <a:xfrm>
            <a:off x="10415352" y="6217625"/>
            <a:ext cx="16128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154</a:t>
            </a:r>
            <a:endParaRPr/>
          </a:p>
        </p:txBody>
      </p:sp>
      <p:sp>
        <p:nvSpPr>
          <p:cNvPr id="163" name="Google Shape;163;p9"/>
          <p:cNvSpPr txBox="1"/>
          <p:nvPr/>
        </p:nvSpPr>
        <p:spPr>
          <a:xfrm>
            <a:off x="873425" y="1570100"/>
            <a:ext cx="6049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9"/>
          <p:cNvSpPr txBox="1"/>
          <p:nvPr>
            <p:ph idx="4294967295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Char char="•"/>
            </a:pPr>
            <a:r>
              <a:rPr b="1" lang="en-US" sz="2300"/>
              <a:t>Token</a:t>
            </a:r>
            <a:r>
              <a:rPr lang="en-US" sz="2300"/>
              <a:t> — unit of text, text is sequence of tokens</a:t>
            </a:r>
            <a:endParaRPr sz="2300"/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Char char="•"/>
            </a:pPr>
            <a:r>
              <a:rPr b="1" lang="en-US" sz="2300"/>
              <a:t>Corpus</a:t>
            </a:r>
            <a:r>
              <a:rPr lang="en-US" sz="2300"/>
              <a:t> — dataset with natural language</a:t>
            </a:r>
            <a:endParaRPr sz="2300"/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Char char="•"/>
            </a:pPr>
            <a:r>
              <a:rPr b="1" lang="en-US" sz="2300"/>
              <a:t>Vocabulary in Corpus</a:t>
            </a:r>
            <a:r>
              <a:rPr lang="en-US" sz="2300"/>
              <a:t> — a set of tokens present in the corpus</a:t>
            </a:r>
            <a:endParaRPr sz="2300"/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Char char="•"/>
            </a:pPr>
            <a:r>
              <a:rPr b="1" lang="en-US" sz="2300"/>
              <a:t>Word frequency</a:t>
            </a:r>
            <a:r>
              <a:rPr lang="en-US" sz="2300"/>
              <a:t> — number of word occurences inside corpus</a:t>
            </a:r>
            <a:endParaRPr sz="2300"/>
          </a:p>
        </p:txBody>
      </p:sp>
      <p:graphicFrame>
        <p:nvGraphicFramePr>
          <p:cNvPr id="165" name="Google Shape;165;p9"/>
          <p:cNvGraphicFramePr/>
          <p:nvPr/>
        </p:nvGraphicFramePr>
        <p:xfrm>
          <a:off x="17425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{E2A70BE9-4923-4DBF-B1AD-9856350866EA}</a:tableStyleId>
              </a:tblPr>
              <a:tblGrid>
                <a:gridCol w="1480425"/>
                <a:gridCol w="1608000"/>
                <a:gridCol w="1352825"/>
                <a:gridCol w="1480425"/>
                <a:gridCol w="1480425"/>
                <a:gridCol w="1480425"/>
                <a:gridCol w="1480425"/>
                <a:gridCol w="1480425"/>
              </a:tblGrid>
              <a:tr h="414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en-US" sz="1000" u="none" cap="none" strike="noStrike"/>
                        <a:t>Terminology</a:t>
                      </a:r>
                      <a:endParaRPr b="1" sz="10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Connections to other research areas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Common NLP problems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Pre-processing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Naïve methods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Sparse Representations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Dense Representations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Sub-word representations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66" name="Google Shape;166;p9"/>
          <p:cNvSpPr txBox="1"/>
          <p:nvPr/>
        </p:nvSpPr>
        <p:spPr>
          <a:xfrm>
            <a:off x="415650" y="3205525"/>
            <a:ext cx="11360700" cy="40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US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{</a:t>
            </a:r>
            <a:r>
              <a:rPr b="0" i="0" lang="en-US" sz="2100" u="none" cap="none" strike="noStrike">
                <a:solidFill>
                  <a:srgbClr val="B45F06"/>
                </a:solidFill>
                <a:latin typeface="Arial"/>
                <a:ea typeface="Arial"/>
                <a:cs typeface="Arial"/>
                <a:sym typeface="Arial"/>
              </a:rPr>
              <a:t>“A sneaky fox jumps over my uncle’s fence.”,</a:t>
            </a:r>
            <a:endParaRPr b="0" i="0" sz="2100" u="none" cap="none" strike="noStrike">
              <a:solidFill>
                <a:srgbClr val="B45F0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US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100" u="none" cap="none" strike="noStrike">
                <a:solidFill>
                  <a:srgbClr val="BF9000"/>
                </a:solidFill>
                <a:latin typeface="Arial"/>
                <a:ea typeface="Arial"/>
                <a:cs typeface="Arial"/>
                <a:sym typeface="Arial"/>
              </a:rPr>
              <a:t>“A greyhound was chasing the boy through the dark forest.”, </a:t>
            </a:r>
            <a:endParaRPr b="0" i="0" sz="2100" u="none" cap="none" strike="noStrike">
              <a:solidFill>
                <a:srgbClr val="BF9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US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100" u="none" cap="none" strike="noStrike">
                <a:solidFill>
                  <a:srgbClr val="A61C00"/>
                </a:solidFill>
                <a:latin typeface="Arial"/>
                <a:ea typeface="Arial"/>
                <a:cs typeface="Arial"/>
                <a:sym typeface="Arial"/>
              </a:rPr>
              <a:t>”A great stone building with fence with a boy behind was guarded by the greyhound”</a:t>
            </a:r>
            <a:r>
              <a:rPr b="0" i="0" lang="en-US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b="0" i="0" sz="2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en-US" sz="2100" u="none" cap="none" strike="noStrike">
                <a:solidFill>
                  <a:srgbClr val="85888D"/>
                </a:solidFill>
                <a:latin typeface="Arial"/>
                <a:ea typeface="Arial"/>
                <a:cs typeface="Arial"/>
                <a:sym typeface="Arial"/>
              </a:rPr>
              <a:t>Vocabulary</a:t>
            </a:r>
            <a:r>
              <a:rPr b="0" i="0" lang="en-US" sz="2100" u="none" cap="none" strike="noStrike">
                <a:solidFill>
                  <a:srgbClr val="85888D"/>
                </a:solidFill>
                <a:latin typeface="Arial"/>
                <a:ea typeface="Arial"/>
                <a:cs typeface="Arial"/>
                <a:sym typeface="Arial"/>
              </a:rPr>
              <a:t> = ['A', 'sneaky', 'fox', 'jumps', 'over', 'my', 'uncle’s', 'fence.', 'greyhound', 'was', 'chasing', 'the', 'boy', 'through', 'dark', 'forest.', 'great', 'stone', 'building', 'with', 'fence', 'a', 'behind', 'guarded', 'by']</a:t>
            </a:r>
            <a:endParaRPr b="0" i="0" sz="2100" u="none" cap="none" strike="noStrike">
              <a:solidFill>
                <a:srgbClr val="85888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en-US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Frequencies</a:t>
            </a:r>
            <a:r>
              <a:rPr b="0" i="0" lang="en-US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= {'A': 3, 'the': 3, 'greyhound': 2, 'was': 2, 'boy': 2, 'with': 2, 'sneaky': 1, 'fox': 1, 'jumps': 1, 'over': 1, 'my': 1, 'uncle’s': 1, 'fence.': 1, 'chasing': 1, 'through': 1, 'dark': 1, 'forest.': 1, 'great': 1, 'stone': 1, 'building': 1, 'fence': 1, 'a': 1, 'behind': 1, 'guarded': 1, 'by': 1}</a:t>
            </a:r>
            <a:endParaRPr b="0" i="0" sz="2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1" name="Shape 1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2" name="Google Shape;1282;p9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4452" y="2665428"/>
            <a:ext cx="10703097" cy="4076995"/>
          </a:xfrm>
          <a:prstGeom prst="rect">
            <a:avLst/>
          </a:prstGeom>
          <a:noFill/>
          <a:ln>
            <a:noFill/>
          </a:ln>
        </p:spPr>
      </p:pic>
      <p:sp>
        <p:nvSpPr>
          <p:cNvPr id="1283" name="Google Shape;1283;p90"/>
          <p:cNvSpPr txBox="1"/>
          <p:nvPr>
            <p:ph idx="4294967295"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/>
              <a:t>Reading and Summarizing with RNNs</a:t>
            </a:r>
            <a:endParaRPr/>
          </a:p>
        </p:txBody>
      </p:sp>
      <p:sp>
        <p:nvSpPr>
          <p:cNvPr id="1284" name="Google Shape;1284;p90"/>
          <p:cNvSpPr txBox="1"/>
          <p:nvPr/>
        </p:nvSpPr>
        <p:spPr>
          <a:xfrm>
            <a:off x="667444" y="6398576"/>
            <a:ext cx="10518939" cy="2974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</a:pPr>
            <a:r>
              <a:rPr b="0" i="0" lang="en-US" sz="133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Figures have been taken from Chris Dyer’s presentation, available at </a:t>
            </a:r>
            <a:r>
              <a:rPr b="0" i="0" lang="en-US" sz="1333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http://demo.clab.cs.cmu.edu/cdyer/lxmls-seq-attn.pdf</a:t>
            </a:r>
            <a:endParaRPr b="0" i="0" sz="1333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5" name="Google Shape;1285;p90"/>
          <p:cNvSpPr/>
          <p:nvPr/>
        </p:nvSpPr>
        <p:spPr>
          <a:xfrm>
            <a:off x="1267175" y="1703490"/>
            <a:ext cx="6096000" cy="864147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-6335" l="-897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6" name="Google Shape;1286;p90"/>
          <p:cNvSpPr txBox="1"/>
          <p:nvPr/>
        </p:nvSpPr>
        <p:spPr>
          <a:xfrm>
            <a:off x="1262025" y="2998400"/>
            <a:ext cx="80028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3A3AFF"/>
                </a:solidFill>
                <a:latin typeface="Arial"/>
                <a:ea typeface="Arial"/>
                <a:cs typeface="Arial"/>
                <a:sym typeface="Arial"/>
              </a:rPr>
              <a:t>Create </a:t>
            </a:r>
            <a:r>
              <a:rPr b="1" i="0" lang="en-US" sz="1800" u="sng" cap="none" strike="noStrike">
                <a:solidFill>
                  <a:srgbClr val="3A3AFF"/>
                </a:solidFill>
                <a:latin typeface="Arial"/>
                <a:ea typeface="Arial"/>
                <a:cs typeface="Arial"/>
                <a:sym typeface="Arial"/>
              </a:rPr>
              <a:t>sentence embedding</a:t>
            </a:r>
            <a:r>
              <a:rPr b="1" i="0" lang="en-US" sz="1800" u="none" cap="none" strike="noStrike">
                <a:solidFill>
                  <a:srgbClr val="3A3AFF"/>
                </a:solidFill>
                <a:latin typeface="Arial"/>
                <a:ea typeface="Arial"/>
                <a:cs typeface="Arial"/>
                <a:sym typeface="Arial"/>
              </a:rPr>
              <a:t>, e.g. by taking last RNN output vector h</a:t>
            </a:r>
            <a:r>
              <a:rPr b="1" baseline="-25000" i="0" lang="en-US" sz="1800" u="none" cap="none" strike="noStrike">
                <a:solidFill>
                  <a:srgbClr val="3A3AFF"/>
                </a:solidFill>
                <a:latin typeface="Arial"/>
                <a:ea typeface="Arial"/>
                <a:cs typeface="Arial"/>
                <a:sym typeface="Arial"/>
              </a:rPr>
              <a:t>|x| .</a:t>
            </a:r>
            <a:endParaRPr b="1" baseline="-25000" i="0" sz="1800" u="none" cap="none" strike="noStrike">
              <a:solidFill>
                <a:srgbClr val="3A3A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3A3A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3A3AFF"/>
                </a:solidFill>
                <a:latin typeface="Arial"/>
                <a:ea typeface="Arial"/>
                <a:cs typeface="Arial"/>
                <a:sym typeface="Arial"/>
              </a:rPr>
              <a:t>Use it to predict ŷ.</a:t>
            </a:r>
            <a:endParaRPr b="1" i="0" sz="1800" u="none" cap="none" strike="noStrike">
              <a:solidFill>
                <a:srgbClr val="3A3A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7" name="Google Shape;1287;p90"/>
          <p:cNvSpPr txBox="1"/>
          <p:nvPr>
            <p:ph idx="12" type="sldNum"/>
          </p:nvPr>
        </p:nvSpPr>
        <p:spPr>
          <a:xfrm>
            <a:off x="10415352" y="6217625"/>
            <a:ext cx="16128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154</a:t>
            </a:r>
            <a:endParaRPr/>
          </a:p>
        </p:txBody>
      </p:sp>
      <p:graphicFrame>
        <p:nvGraphicFramePr>
          <p:cNvPr id="1288" name="Google Shape;1288;p90"/>
          <p:cNvGraphicFramePr/>
          <p:nvPr/>
        </p:nvGraphicFramePr>
        <p:xfrm>
          <a:off x="842463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{E2A70BE9-4923-4DBF-B1AD-9856350866EA}</a:tableStyleId>
              </a:tblPr>
              <a:tblGrid>
                <a:gridCol w="1592700"/>
                <a:gridCol w="1049725"/>
                <a:gridCol w="938675"/>
                <a:gridCol w="2012175"/>
                <a:gridCol w="1210150"/>
                <a:gridCol w="1111375"/>
                <a:gridCol w="2592275"/>
              </a:tblGrid>
              <a:tr h="3976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/>
                        <a:t>Why do we need RNN</a:t>
                      </a:r>
                      <a:endParaRPr sz="10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-US" sz="900" u="none" cap="none" strike="noStrike">
                          <a:solidFill>
                            <a:schemeClr val="dk1"/>
                          </a:solidFill>
                        </a:rPr>
                        <a:t>Simple RNNs</a:t>
                      </a:r>
                      <a:endParaRPr b="1"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chemeClr val="dk1"/>
                          </a:solidFill>
                        </a:rPr>
                        <a:t>Attention</a:t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How to derive gradients for RNNs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Better RNNs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Transformers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Pre-trained Language Representation Models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2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3" name="Google Shape;1293;p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2937" y="1770566"/>
            <a:ext cx="10518939" cy="4323593"/>
          </a:xfrm>
          <a:prstGeom prst="rect">
            <a:avLst/>
          </a:prstGeom>
          <a:noFill/>
          <a:ln>
            <a:noFill/>
          </a:ln>
        </p:spPr>
      </p:pic>
      <p:sp>
        <p:nvSpPr>
          <p:cNvPr id="1294" name="Google Shape;1294;p91"/>
          <p:cNvSpPr txBox="1"/>
          <p:nvPr>
            <p:ph idx="4294967295"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/>
              <a:t>Reading and Summarizing with RNNs</a:t>
            </a:r>
            <a:endParaRPr/>
          </a:p>
        </p:txBody>
      </p:sp>
      <p:sp>
        <p:nvSpPr>
          <p:cNvPr id="1295" name="Google Shape;1295;p91"/>
          <p:cNvSpPr txBox="1"/>
          <p:nvPr/>
        </p:nvSpPr>
        <p:spPr>
          <a:xfrm>
            <a:off x="667444" y="6398576"/>
            <a:ext cx="10518939" cy="2974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</a:pPr>
            <a:r>
              <a:rPr b="0" i="0" lang="en-US" sz="133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Figures have been taken from Chris Dyer’s presentation, available at </a:t>
            </a:r>
            <a:r>
              <a:rPr b="0" i="0" lang="en-US" sz="1333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http://demo.clab.cs.cmu.edu/cdyer/lxmls-seq-attn.pdf</a:t>
            </a:r>
            <a:endParaRPr b="0" i="0" sz="1333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96" name="Google Shape;1296;p9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95325" y="1770566"/>
            <a:ext cx="3555279" cy="1688911"/>
          </a:xfrm>
          <a:prstGeom prst="rect">
            <a:avLst/>
          </a:prstGeom>
          <a:noFill/>
          <a:ln>
            <a:noFill/>
          </a:ln>
        </p:spPr>
      </p:pic>
      <p:sp>
        <p:nvSpPr>
          <p:cNvPr id="1297" name="Google Shape;1297;p91"/>
          <p:cNvSpPr txBox="1"/>
          <p:nvPr>
            <p:ph idx="12" type="sldNum"/>
          </p:nvPr>
        </p:nvSpPr>
        <p:spPr>
          <a:xfrm>
            <a:off x="10415352" y="6217625"/>
            <a:ext cx="16128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154</a:t>
            </a:r>
            <a:endParaRPr/>
          </a:p>
        </p:txBody>
      </p:sp>
      <p:graphicFrame>
        <p:nvGraphicFramePr>
          <p:cNvPr id="1298" name="Google Shape;1298;p91"/>
          <p:cNvGraphicFramePr/>
          <p:nvPr/>
        </p:nvGraphicFramePr>
        <p:xfrm>
          <a:off x="842463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{E2A70BE9-4923-4DBF-B1AD-9856350866EA}</a:tableStyleId>
              </a:tblPr>
              <a:tblGrid>
                <a:gridCol w="1592700"/>
                <a:gridCol w="1049725"/>
                <a:gridCol w="938675"/>
                <a:gridCol w="2012175"/>
                <a:gridCol w="1210150"/>
                <a:gridCol w="1111375"/>
                <a:gridCol w="2592275"/>
              </a:tblGrid>
              <a:tr h="3976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/>
                        <a:t>Why do we need RNN</a:t>
                      </a:r>
                      <a:endParaRPr sz="10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-US" sz="900" u="none" cap="none" strike="noStrike">
                          <a:solidFill>
                            <a:schemeClr val="dk1"/>
                          </a:solidFill>
                        </a:rPr>
                        <a:t>Simple RNNs</a:t>
                      </a:r>
                      <a:endParaRPr b="1"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chemeClr val="dk1"/>
                          </a:solidFill>
                        </a:rPr>
                        <a:t>Attention</a:t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How to derive gradients for RNNs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Better RNNs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Transformers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Pre-trained Language Representation Models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2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Google Shape;1303;p92"/>
          <p:cNvSpPr txBox="1"/>
          <p:nvPr>
            <p:ph idx="4294967295"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/>
              <a:t>Seq-to-seq models</a:t>
            </a:r>
            <a:endParaRPr/>
          </a:p>
        </p:txBody>
      </p:sp>
      <p:sp>
        <p:nvSpPr>
          <p:cNvPr id="1304" name="Google Shape;1304;p92"/>
          <p:cNvSpPr txBox="1"/>
          <p:nvPr/>
        </p:nvSpPr>
        <p:spPr>
          <a:xfrm>
            <a:off x="667444" y="6398576"/>
            <a:ext cx="10518939" cy="2974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</a:pPr>
            <a:r>
              <a:rPr b="0" i="0" lang="en-US" sz="133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Figures have been taken from Chris Dyer’s presentation, available at </a:t>
            </a:r>
            <a:r>
              <a:rPr b="0" i="0" lang="en-US" sz="1333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http://demo.clab.cs.cmu.edu/cdyer/lxmls-seq-attn.pdf</a:t>
            </a:r>
            <a:endParaRPr b="0" i="0" sz="1333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5" name="Google Shape;1305;p92"/>
          <p:cNvSpPr txBox="1"/>
          <p:nvPr/>
        </p:nvSpPr>
        <p:spPr>
          <a:xfrm>
            <a:off x="2497398" y="11069771"/>
            <a:ext cx="931879" cy="506121"/>
          </a:xfrm>
          <a:prstGeom prst="rect">
            <a:avLst/>
          </a:prstGeom>
          <a:noFill/>
          <a:ln>
            <a:noFill/>
          </a:ln>
        </p:spPr>
        <p:txBody>
          <a:bodyPr anchorCtr="0" anchor="ctr" bIns="67725" lIns="67725" spcFirstLastPara="1" rIns="67725" wrap="square" tIns="67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Ich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6" name="Google Shape;1306;p92"/>
          <p:cNvSpPr txBox="1"/>
          <p:nvPr/>
        </p:nvSpPr>
        <p:spPr>
          <a:xfrm>
            <a:off x="3750151" y="11069771"/>
            <a:ext cx="2118101" cy="506121"/>
          </a:xfrm>
          <a:prstGeom prst="rect">
            <a:avLst/>
          </a:prstGeom>
          <a:noFill/>
          <a:ln>
            <a:noFill/>
          </a:ln>
        </p:spPr>
        <p:txBody>
          <a:bodyPr anchorCtr="0" anchor="ctr" bIns="67725" lIns="67725" spcFirstLastPara="1" rIns="67725" wrap="square" tIns="67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möchte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7" name="Google Shape;1307;p92"/>
          <p:cNvSpPr txBox="1"/>
          <p:nvPr/>
        </p:nvSpPr>
        <p:spPr>
          <a:xfrm>
            <a:off x="6181683" y="11069771"/>
            <a:ext cx="912644" cy="506121"/>
          </a:xfrm>
          <a:prstGeom prst="rect">
            <a:avLst/>
          </a:prstGeom>
          <a:noFill/>
          <a:ln>
            <a:noFill/>
          </a:ln>
        </p:spPr>
        <p:txBody>
          <a:bodyPr anchorCtr="0" anchor="ctr" bIns="67725" lIns="67725" spcFirstLastPara="1" rIns="67725" wrap="square" tIns="67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ein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8" name="Google Shape;1308;p92"/>
          <p:cNvSpPr txBox="1"/>
          <p:nvPr/>
        </p:nvSpPr>
        <p:spPr>
          <a:xfrm>
            <a:off x="7907831" y="11069771"/>
            <a:ext cx="1186223" cy="506121"/>
          </a:xfrm>
          <a:prstGeom prst="rect">
            <a:avLst/>
          </a:prstGeom>
          <a:noFill/>
          <a:ln>
            <a:noFill/>
          </a:ln>
        </p:spPr>
        <p:txBody>
          <a:bodyPr anchorCtr="0" anchor="ctr" bIns="67725" lIns="67725" spcFirstLastPara="1" rIns="67725" wrap="square" tIns="67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Bier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09" name="Google Shape;1309;p92"/>
          <p:cNvGrpSpPr/>
          <p:nvPr/>
        </p:nvGrpSpPr>
        <p:grpSpPr>
          <a:xfrm>
            <a:off x="2593479" y="8881533"/>
            <a:ext cx="739710" cy="2197433"/>
            <a:chOff x="0" y="0"/>
            <a:chExt cx="554782" cy="1648074"/>
          </a:xfrm>
        </p:grpSpPr>
        <p:sp>
          <p:nvSpPr>
            <p:cNvPr id="1310" name="Google Shape;1310;p92"/>
            <p:cNvSpPr/>
            <p:nvPr/>
          </p:nvSpPr>
          <p:spPr>
            <a:xfrm>
              <a:off x="0" y="0"/>
              <a:ext cx="554782" cy="1648074"/>
            </a:xfrm>
            <a:prstGeom prst="rect">
              <a:avLst/>
            </a:prstGeom>
            <a:noFill/>
            <a:ln cap="flat" cmpd="sng" w="38100">
              <a:solidFill>
                <a:srgbClr val="000000"/>
              </a:solidFill>
              <a:prstDash val="solid"/>
              <a:miter lim="400000"/>
              <a:headEnd len="sm" w="sm" type="none"/>
              <a:tailEnd len="sm" w="sm" type="none"/>
            </a:ln>
            <a:effectLst>
              <a:outerShdw blurRad="38100" rotWithShape="0" dir="5400000" dist="25400">
                <a:srgbClr val="000000">
                  <a:alpha val="49411"/>
                </a:srgbClr>
              </a:outerShdw>
            </a:effectLst>
          </p:spPr>
          <p:txBody>
            <a:bodyPr anchorCtr="0" anchor="ctr" bIns="67725" lIns="67725" spcFirstLastPara="1" rIns="67725" wrap="square" tIns="67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1" name="Google Shape;1311;p92"/>
            <p:cNvSpPr/>
            <p:nvPr/>
          </p:nvSpPr>
          <p:spPr>
            <a:xfrm>
              <a:off x="73694" y="88900"/>
              <a:ext cx="407393" cy="400398"/>
            </a:xfrm>
            <a:prstGeom prst="ellipse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  <a:effectLst>
              <a:outerShdw blurRad="38100" rotWithShape="0" dir="5400000" dist="25400">
                <a:srgbClr val="000000">
                  <a:alpha val="49411"/>
                </a:srgbClr>
              </a:outerShdw>
            </a:effectLst>
          </p:spPr>
          <p:txBody>
            <a:bodyPr anchorCtr="0" anchor="ctr" bIns="67725" lIns="67725" spcFirstLastPara="1" rIns="67725" wrap="square" tIns="67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2" name="Google Shape;1312;p92"/>
            <p:cNvSpPr/>
            <p:nvPr/>
          </p:nvSpPr>
          <p:spPr>
            <a:xfrm>
              <a:off x="73694" y="623837"/>
              <a:ext cx="407393" cy="400399"/>
            </a:xfrm>
            <a:prstGeom prst="ellipse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  <a:effectLst>
              <a:outerShdw blurRad="38100" rotWithShape="0" dir="5400000" dist="25400">
                <a:srgbClr val="000000">
                  <a:alpha val="49411"/>
                </a:srgbClr>
              </a:outerShdw>
            </a:effectLst>
          </p:spPr>
          <p:txBody>
            <a:bodyPr anchorCtr="0" anchor="ctr" bIns="67725" lIns="67725" spcFirstLastPara="1" rIns="67725" wrap="square" tIns="67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3" name="Google Shape;1313;p92"/>
            <p:cNvSpPr/>
            <p:nvPr/>
          </p:nvSpPr>
          <p:spPr>
            <a:xfrm>
              <a:off x="73694" y="1158775"/>
              <a:ext cx="407393" cy="400399"/>
            </a:xfrm>
            <a:prstGeom prst="ellipse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  <a:effectLst>
              <a:outerShdw blurRad="38100" rotWithShape="0" dir="5400000" dist="25400">
                <a:srgbClr val="000000">
                  <a:alpha val="49411"/>
                </a:srgbClr>
              </a:outerShdw>
            </a:effectLst>
          </p:spPr>
          <p:txBody>
            <a:bodyPr anchorCtr="0" anchor="ctr" bIns="67725" lIns="67725" spcFirstLastPara="1" rIns="67725" wrap="square" tIns="67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14" name="Google Shape;1314;p92"/>
          <p:cNvGrpSpPr/>
          <p:nvPr/>
        </p:nvGrpSpPr>
        <p:grpSpPr>
          <a:xfrm>
            <a:off x="4439350" y="8881533"/>
            <a:ext cx="739712" cy="2197433"/>
            <a:chOff x="0" y="0"/>
            <a:chExt cx="554782" cy="1648074"/>
          </a:xfrm>
        </p:grpSpPr>
        <p:sp>
          <p:nvSpPr>
            <p:cNvPr id="1315" name="Google Shape;1315;p92"/>
            <p:cNvSpPr/>
            <p:nvPr/>
          </p:nvSpPr>
          <p:spPr>
            <a:xfrm>
              <a:off x="0" y="0"/>
              <a:ext cx="554782" cy="1648074"/>
            </a:xfrm>
            <a:prstGeom prst="rect">
              <a:avLst/>
            </a:prstGeom>
            <a:noFill/>
            <a:ln cap="flat" cmpd="sng" w="38100">
              <a:solidFill>
                <a:srgbClr val="000000"/>
              </a:solidFill>
              <a:prstDash val="solid"/>
              <a:miter lim="400000"/>
              <a:headEnd len="sm" w="sm" type="none"/>
              <a:tailEnd len="sm" w="sm" type="none"/>
            </a:ln>
            <a:effectLst>
              <a:outerShdw blurRad="38100" rotWithShape="0" dir="5400000" dist="25400">
                <a:srgbClr val="000000">
                  <a:alpha val="49411"/>
                </a:srgbClr>
              </a:outerShdw>
            </a:effectLst>
          </p:spPr>
          <p:txBody>
            <a:bodyPr anchorCtr="0" anchor="ctr" bIns="67725" lIns="67725" spcFirstLastPara="1" rIns="67725" wrap="square" tIns="67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6" name="Google Shape;1316;p92"/>
            <p:cNvSpPr/>
            <p:nvPr/>
          </p:nvSpPr>
          <p:spPr>
            <a:xfrm>
              <a:off x="73694" y="88900"/>
              <a:ext cx="407393" cy="400398"/>
            </a:xfrm>
            <a:prstGeom prst="ellipse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  <a:effectLst>
              <a:outerShdw blurRad="38100" rotWithShape="0" dir="5400000" dist="25400">
                <a:srgbClr val="000000">
                  <a:alpha val="49411"/>
                </a:srgbClr>
              </a:outerShdw>
            </a:effectLst>
          </p:spPr>
          <p:txBody>
            <a:bodyPr anchorCtr="0" anchor="ctr" bIns="67725" lIns="67725" spcFirstLastPara="1" rIns="67725" wrap="square" tIns="67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7" name="Google Shape;1317;p92"/>
            <p:cNvSpPr/>
            <p:nvPr/>
          </p:nvSpPr>
          <p:spPr>
            <a:xfrm>
              <a:off x="73694" y="623837"/>
              <a:ext cx="407393" cy="400399"/>
            </a:xfrm>
            <a:prstGeom prst="ellipse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  <a:effectLst>
              <a:outerShdw blurRad="38100" rotWithShape="0" dir="5400000" dist="25400">
                <a:srgbClr val="000000">
                  <a:alpha val="49411"/>
                </a:srgbClr>
              </a:outerShdw>
            </a:effectLst>
          </p:spPr>
          <p:txBody>
            <a:bodyPr anchorCtr="0" anchor="ctr" bIns="67725" lIns="67725" spcFirstLastPara="1" rIns="67725" wrap="square" tIns="67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8" name="Google Shape;1318;p92"/>
            <p:cNvSpPr/>
            <p:nvPr/>
          </p:nvSpPr>
          <p:spPr>
            <a:xfrm>
              <a:off x="73694" y="1158775"/>
              <a:ext cx="407393" cy="400399"/>
            </a:xfrm>
            <a:prstGeom prst="ellipse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  <a:effectLst>
              <a:outerShdw blurRad="38100" rotWithShape="0" dir="5400000" dist="25400">
                <a:srgbClr val="000000">
                  <a:alpha val="49411"/>
                </a:srgbClr>
              </a:outerShdw>
            </a:effectLst>
          </p:spPr>
          <p:txBody>
            <a:bodyPr anchorCtr="0" anchor="ctr" bIns="67725" lIns="67725" spcFirstLastPara="1" rIns="67725" wrap="square" tIns="67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19" name="Google Shape;1319;p92"/>
          <p:cNvGrpSpPr/>
          <p:nvPr/>
        </p:nvGrpSpPr>
        <p:grpSpPr>
          <a:xfrm>
            <a:off x="6285216" y="8881533"/>
            <a:ext cx="739710" cy="2197433"/>
            <a:chOff x="0" y="0"/>
            <a:chExt cx="554782" cy="1648074"/>
          </a:xfrm>
        </p:grpSpPr>
        <p:sp>
          <p:nvSpPr>
            <p:cNvPr id="1320" name="Google Shape;1320;p92"/>
            <p:cNvSpPr/>
            <p:nvPr/>
          </p:nvSpPr>
          <p:spPr>
            <a:xfrm>
              <a:off x="0" y="0"/>
              <a:ext cx="554782" cy="1648074"/>
            </a:xfrm>
            <a:prstGeom prst="rect">
              <a:avLst/>
            </a:prstGeom>
            <a:noFill/>
            <a:ln cap="flat" cmpd="sng" w="38100">
              <a:solidFill>
                <a:srgbClr val="000000"/>
              </a:solidFill>
              <a:prstDash val="solid"/>
              <a:miter lim="400000"/>
              <a:headEnd len="sm" w="sm" type="none"/>
              <a:tailEnd len="sm" w="sm" type="none"/>
            </a:ln>
            <a:effectLst>
              <a:outerShdw blurRad="38100" rotWithShape="0" dir="5400000" dist="25400">
                <a:srgbClr val="000000">
                  <a:alpha val="49411"/>
                </a:srgbClr>
              </a:outerShdw>
            </a:effectLst>
          </p:spPr>
          <p:txBody>
            <a:bodyPr anchorCtr="0" anchor="ctr" bIns="67725" lIns="67725" spcFirstLastPara="1" rIns="67725" wrap="square" tIns="67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1" name="Google Shape;1321;p92"/>
            <p:cNvSpPr/>
            <p:nvPr/>
          </p:nvSpPr>
          <p:spPr>
            <a:xfrm>
              <a:off x="73694" y="88900"/>
              <a:ext cx="407393" cy="400398"/>
            </a:xfrm>
            <a:prstGeom prst="ellipse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  <a:effectLst>
              <a:outerShdw blurRad="38100" rotWithShape="0" dir="5400000" dist="25400">
                <a:srgbClr val="000000">
                  <a:alpha val="49411"/>
                </a:srgbClr>
              </a:outerShdw>
            </a:effectLst>
          </p:spPr>
          <p:txBody>
            <a:bodyPr anchorCtr="0" anchor="ctr" bIns="67725" lIns="67725" spcFirstLastPara="1" rIns="67725" wrap="square" tIns="67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2" name="Google Shape;1322;p92"/>
            <p:cNvSpPr/>
            <p:nvPr/>
          </p:nvSpPr>
          <p:spPr>
            <a:xfrm>
              <a:off x="73694" y="623837"/>
              <a:ext cx="407393" cy="400399"/>
            </a:xfrm>
            <a:prstGeom prst="ellipse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  <a:effectLst>
              <a:outerShdw blurRad="38100" rotWithShape="0" dir="5400000" dist="25400">
                <a:srgbClr val="000000">
                  <a:alpha val="49411"/>
                </a:srgbClr>
              </a:outerShdw>
            </a:effectLst>
          </p:spPr>
          <p:txBody>
            <a:bodyPr anchorCtr="0" anchor="ctr" bIns="67725" lIns="67725" spcFirstLastPara="1" rIns="67725" wrap="square" tIns="67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3" name="Google Shape;1323;p92"/>
            <p:cNvSpPr/>
            <p:nvPr/>
          </p:nvSpPr>
          <p:spPr>
            <a:xfrm>
              <a:off x="73694" y="1158775"/>
              <a:ext cx="407393" cy="400399"/>
            </a:xfrm>
            <a:prstGeom prst="ellipse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  <a:effectLst>
              <a:outerShdw blurRad="38100" rotWithShape="0" dir="5400000" dist="25400">
                <a:srgbClr val="000000">
                  <a:alpha val="49411"/>
                </a:srgbClr>
              </a:outerShdw>
            </a:effectLst>
          </p:spPr>
          <p:txBody>
            <a:bodyPr anchorCtr="0" anchor="ctr" bIns="67725" lIns="67725" spcFirstLastPara="1" rIns="67725" wrap="square" tIns="67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24" name="Google Shape;1324;p92"/>
          <p:cNvGrpSpPr/>
          <p:nvPr/>
        </p:nvGrpSpPr>
        <p:grpSpPr>
          <a:xfrm>
            <a:off x="8131087" y="8881533"/>
            <a:ext cx="739712" cy="2197433"/>
            <a:chOff x="0" y="0"/>
            <a:chExt cx="554782" cy="1648074"/>
          </a:xfrm>
        </p:grpSpPr>
        <p:sp>
          <p:nvSpPr>
            <p:cNvPr id="1325" name="Google Shape;1325;p92"/>
            <p:cNvSpPr/>
            <p:nvPr/>
          </p:nvSpPr>
          <p:spPr>
            <a:xfrm>
              <a:off x="0" y="0"/>
              <a:ext cx="554782" cy="1648074"/>
            </a:xfrm>
            <a:prstGeom prst="rect">
              <a:avLst/>
            </a:prstGeom>
            <a:noFill/>
            <a:ln cap="flat" cmpd="sng" w="38100">
              <a:solidFill>
                <a:srgbClr val="000000"/>
              </a:solidFill>
              <a:prstDash val="solid"/>
              <a:miter lim="400000"/>
              <a:headEnd len="sm" w="sm" type="none"/>
              <a:tailEnd len="sm" w="sm" type="none"/>
            </a:ln>
            <a:effectLst>
              <a:outerShdw blurRad="38100" rotWithShape="0" dir="5400000" dist="25400">
                <a:srgbClr val="000000">
                  <a:alpha val="49411"/>
                </a:srgbClr>
              </a:outerShdw>
            </a:effectLst>
          </p:spPr>
          <p:txBody>
            <a:bodyPr anchorCtr="0" anchor="ctr" bIns="67725" lIns="67725" spcFirstLastPara="1" rIns="67725" wrap="square" tIns="67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6" name="Google Shape;1326;p92"/>
            <p:cNvSpPr/>
            <p:nvPr/>
          </p:nvSpPr>
          <p:spPr>
            <a:xfrm>
              <a:off x="73694" y="88900"/>
              <a:ext cx="407393" cy="400398"/>
            </a:xfrm>
            <a:prstGeom prst="ellipse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  <a:effectLst>
              <a:outerShdw blurRad="38100" rotWithShape="0" dir="5400000" dist="25400">
                <a:srgbClr val="000000">
                  <a:alpha val="49411"/>
                </a:srgbClr>
              </a:outerShdw>
            </a:effectLst>
          </p:spPr>
          <p:txBody>
            <a:bodyPr anchorCtr="0" anchor="ctr" bIns="67725" lIns="67725" spcFirstLastPara="1" rIns="67725" wrap="square" tIns="67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7" name="Google Shape;1327;p92"/>
            <p:cNvSpPr/>
            <p:nvPr/>
          </p:nvSpPr>
          <p:spPr>
            <a:xfrm>
              <a:off x="73694" y="623837"/>
              <a:ext cx="407393" cy="400399"/>
            </a:xfrm>
            <a:prstGeom prst="ellipse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  <a:effectLst>
              <a:outerShdw blurRad="38100" rotWithShape="0" dir="5400000" dist="25400">
                <a:srgbClr val="000000">
                  <a:alpha val="49411"/>
                </a:srgbClr>
              </a:outerShdw>
            </a:effectLst>
          </p:spPr>
          <p:txBody>
            <a:bodyPr anchorCtr="0" anchor="ctr" bIns="67725" lIns="67725" spcFirstLastPara="1" rIns="67725" wrap="square" tIns="67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8" name="Google Shape;1328;p92"/>
            <p:cNvSpPr/>
            <p:nvPr/>
          </p:nvSpPr>
          <p:spPr>
            <a:xfrm>
              <a:off x="73694" y="1158775"/>
              <a:ext cx="407393" cy="400399"/>
            </a:xfrm>
            <a:prstGeom prst="ellipse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  <a:effectLst>
              <a:outerShdw blurRad="38100" rotWithShape="0" dir="5400000" dist="25400">
                <a:srgbClr val="000000">
                  <a:alpha val="49411"/>
                </a:srgbClr>
              </a:outerShdw>
            </a:effectLst>
          </p:spPr>
          <p:txBody>
            <a:bodyPr anchorCtr="0" anchor="ctr" bIns="67725" lIns="67725" spcFirstLastPara="1" rIns="67725" wrap="square" tIns="67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descr="Image" id="1329" name="Google Shape;1329;p9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86000" y="8515881"/>
            <a:ext cx="457200" cy="3048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30" name="Google Shape;1330;p9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250267" y="8515881"/>
            <a:ext cx="457200" cy="3048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31" name="Google Shape;1331;p9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096000" y="8515881"/>
            <a:ext cx="457200" cy="3048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32" name="Google Shape;1332;p9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941734" y="8533608"/>
            <a:ext cx="474133" cy="304801"/>
          </a:xfrm>
          <a:prstGeom prst="rect">
            <a:avLst/>
          </a:prstGeom>
          <a:noFill/>
          <a:ln>
            <a:noFill/>
          </a:ln>
        </p:spPr>
      </p:pic>
      <p:sp>
        <p:nvSpPr>
          <p:cNvPr id="1333" name="Google Shape;1333;p92"/>
          <p:cNvSpPr txBox="1"/>
          <p:nvPr/>
        </p:nvSpPr>
        <p:spPr>
          <a:xfrm>
            <a:off x="671028" y="1465341"/>
            <a:ext cx="6417654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0990" lvl="0" marL="38099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Alternative view</a:t>
            </a: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conditional language models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34" name="Google Shape;1334;p9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061268" y="1967049"/>
            <a:ext cx="8069464" cy="4431527"/>
          </a:xfrm>
          <a:prstGeom prst="rect">
            <a:avLst/>
          </a:prstGeom>
          <a:noFill/>
          <a:ln>
            <a:noFill/>
          </a:ln>
        </p:spPr>
      </p:pic>
      <p:sp>
        <p:nvSpPr>
          <p:cNvPr id="1335" name="Google Shape;1335;p92"/>
          <p:cNvSpPr/>
          <p:nvPr/>
        </p:nvSpPr>
        <p:spPr>
          <a:xfrm>
            <a:off x="5179061" y="1967049"/>
            <a:ext cx="3914992" cy="528903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6" name="Google Shape;1336;p92"/>
          <p:cNvSpPr/>
          <p:nvPr/>
        </p:nvSpPr>
        <p:spPr>
          <a:xfrm>
            <a:off x="5382261" y="5239618"/>
            <a:ext cx="4615179" cy="528903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7" name="Google Shape;1337;p92"/>
          <p:cNvSpPr txBox="1"/>
          <p:nvPr>
            <p:ph idx="12" type="sldNum"/>
          </p:nvPr>
        </p:nvSpPr>
        <p:spPr>
          <a:xfrm>
            <a:off x="10415352" y="6217625"/>
            <a:ext cx="16128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154</a:t>
            </a:r>
            <a:endParaRPr/>
          </a:p>
        </p:txBody>
      </p:sp>
      <p:graphicFrame>
        <p:nvGraphicFramePr>
          <p:cNvPr id="1338" name="Google Shape;1338;p92"/>
          <p:cNvGraphicFramePr/>
          <p:nvPr/>
        </p:nvGraphicFramePr>
        <p:xfrm>
          <a:off x="842463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{E2A70BE9-4923-4DBF-B1AD-9856350866EA}</a:tableStyleId>
              </a:tblPr>
              <a:tblGrid>
                <a:gridCol w="1592700"/>
                <a:gridCol w="1049725"/>
                <a:gridCol w="938675"/>
                <a:gridCol w="2012175"/>
                <a:gridCol w="1210150"/>
                <a:gridCol w="1111375"/>
                <a:gridCol w="2592275"/>
              </a:tblGrid>
              <a:tr h="3976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/>
                        <a:t>Why do we need RNN</a:t>
                      </a:r>
                      <a:endParaRPr sz="10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-US" sz="900" u="none" cap="none" strike="noStrike">
                          <a:solidFill>
                            <a:schemeClr val="dk1"/>
                          </a:solidFill>
                        </a:rPr>
                        <a:t>Simple RNNs</a:t>
                      </a:r>
                      <a:endParaRPr b="1"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chemeClr val="dk1"/>
                          </a:solidFill>
                        </a:rPr>
                        <a:t>Attention</a:t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How to derive gradients for RNNs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Better RNNs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Transformers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Pre-trained Language Representation Models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2" name="Shape 1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3" name="Google Shape;1343;p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77593" y="1967049"/>
            <a:ext cx="8069465" cy="4431527"/>
          </a:xfrm>
          <a:prstGeom prst="rect">
            <a:avLst/>
          </a:prstGeom>
          <a:noFill/>
          <a:ln>
            <a:noFill/>
          </a:ln>
        </p:spPr>
      </p:pic>
      <p:sp>
        <p:nvSpPr>
          <p:cNvPr id="1344" name="Google Shape;1344;p93"/>
          <p:cNvSpPr txBox="1"/>
          <p:nvPr>
            <p:ph idx="4294967295"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/>
              <a:t>Seq-to-seq models</a:t>
            </a:r>
            <a:endParaRPr/>
          </a:p>
        </p:txBody>
      </p:sp>
      <p:sp>
        <p:nvSpPr>
          <p:cNvPr id="1345" name="Google Shape;1345;p93"/>
          <p:cNvSpPr txBox="1"/>
          <p:nvPr/>
        </p:nvSpPr>
        <p:spPr>
          <a:xfrm>
            <a:off x="667444" y="6398576"/>
            <a:ext cx="10518939" cy="2974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</a:pPr>
            <a:r>
              <a:rPr b="0" i="0" lang="en-US" sz="133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Figures have been taken from Chris Dyer’s presentation, available at </a:t>
            </a:r>
            <a:r>
              <a:rPr b="0" i="0" lang="en-US" sz="1333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http://demo.clab.cs.cmu.edu/cdyer/lxmls-seq-attn.pdf</a:t>
            </a:r>
            <a:endParaRPr b="0" i="0" sz="1333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6" name="Google Shape;1346;p93"/>
          <p:cNvSpPr txBox="1"/>
          <p:nvPr/>
        </p:nvSpPr>
        <p:spPr>
          <a:xfrm>
            <a:off x="2497398" y="11069771"/>
            <a:ext cx="931879" cy="506121"/>
          </a:xfrm>
          <a:prstGeom prst="rect">
            <a:avLst/>
          </a:prstGeom>
          <a:noFill/>
          <a:ln>
            <a:noFill/>
          </a:ln>
        </p:spPr>
        <p:txBody>
          <a:bodyPr anchorCtr="0" anchor="ctr" bIns="67725" lIns="67725" spcFirstLastPara="1" rIns="67725" wrap="square" tIns="67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Ich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7" name="Google Shape;1347;p93"/>
          <p:cNvSpPr txBox="1"/>
          <p:nvPr/>
        </p:nvSpPr>
        <p:spPr>
          <a:xfrm>
            <a:off x="3750151" y="11069771"/>
            <a:ext cx="2118101" cy="506121"/>
          </a:xfrm>
          <a:prstGeom prst="rect">
            <a:avLst/>
          </a:prstGeom>
          <a:noFill/>
          <a:ln>
            <a:noFill/>
          </a:ln>
        </p:spPr>
        <p:txBody>
          <a:bodyPr anchorCtr="0" anchor="ctr" bIns="67725" lIns="67725" spcFirstLastPara="1" rIns="67725" wrap="square" tIns="67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möchte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8" name="Google Shape;1348;p93"/>
          <p:cNvSpPr txBox="1"/>
          <p:nvPr/>
        </p:nvSpPr>
        <p:spPr>
          <a:xfrm>
            <a:off x="6181683" y="11069771"/>
            <a:ext cx="912644" cy="506121"/>
          </a:xfrm>
          <a:prstGeom prst="rect">
            <a:avLst/>
          </a:prstGeom>
          <a:noFill/>
          <a:ln>
            <a:noFill/>
          </a:ln>
        </p:spPr>
        <p:txBody>
          <a:bodyPr anchorCtr="0" anchor="ctr" bIns="67725" lIns="67725" spcFirstLastPara="1" rIns="67725" wrap="square" tIns="67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ein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9" name="Google Shape;1349;p93"/>
          <p:cNvSpPr txBox="1"/>
          <p:nvPr/>
        </p:nvSpPr>
        <p:spPr>
          <a:xfrm>
            <a:off x="7907831" y="11069771"/>
            <a:ext cx="1186223" cy="506121"/>
          </a:xfrm>
          <a:prstGeom prst="rect">
            <a:avLst/>
          </a:prstGeom>
          <a:noFill/>
          <a:ln>
            <a:noFill/>
          </a:ln>
        </p:spPr>
        <p:txBody>
          <a:bodyPr anchorCtr="0" anchor="ctr" bIns="67725" lIns="67725" spcFirstLastPara="1" rIns="67725" wrap="square" tIns="67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Bier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50" name="Google Shape;1350;p93"/>
          <p:cNvGrpSpPr/>
          <p:nvPr/>
        </p:nvGrpSpPr>
        <p:grpSpPr>
          <a:xfrm>
            <a:off x="2593479" y="8881533"/>
            <a:ext cx="739710" cy="2197433"/>
            <a:chOff x="0" y="0"/>
            <a:chExt cx="554782" cy="1648074"/>
          </a:xfrm>
        </p:grpSpPr>
        <p:sp>
          <p:nvSpPr>
            <p:cNvPr id="1351" name="Google Shape;1351;p93"/>
            <p:cNvSpPr/>
            <p:nvPr/>
          </p:nvSpPr>
          <p:spPr>
            <a:xfrm>
              <a:off x="0" y="0"/>
              <a:ext cx="554782" cy="1648074"/>
            </a:xfrm>
            <a:prstGeom prst="rect">
              <a:avLst/>
            </a:prstGeom>
            <a:noFill/>
            <a:ln cap="flat" cmpd="sng" w="38100">
              <a:solidFill>
                <a:srgbClr val="000000"/>
              </a:solidFill>
              <a:prstDash val="solid"/>
              <a:miter lim="400000"/>
              <a:headEnd len="sm" w="sm" type="none"/>
              <a:tailEnd len="sm" w="sm" type="none"/>
            </a:ln>
            <a:effectLst>
              <a:outerShdw blurRad="38100" rotWithShape="0" dir="5400000" dist="25400">
                <a:srgbClr val="000000">
                  <a:alpha val="49411"/>
                </a:srgbClr>
              </a:outerShdw>
            </a:effectLst>
          </p:spPr>
          <p:txBody>
            <a:bodyPr anchorCtr="0" anchor="ctr" bIns="67725" lIns="67725" spcFirstLastPara="1" rIns="67725" wrap="square" tIns="67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2" name="Google Shape;1352;p93"/>
            <p:cNvSpPr/>
            <p:nvPr/>
          </p:nvSpPr>
          <p:spPr>
            <a:xfrm>
              <a:off x="73694" y="88900"/>
              <a:ext cx="407393" cy="400398"/>
            </a:xfrm>
            <a:prstGeom prst="ellipse">
              <a:avLst/>
            </a:prstGeom>
            <a:blipFill rotWithShape="1">
              <a:blip r:embed="rId5">
                <a:alphaModFix/>
              </a:blip>
              <a:tile algn="tl" flip="none" tx="0" sx="100000" ty="0" sy="100000"/>
            </a:blipFill>
            <a:ln>
              <a:noFill/>
            </a:ln>
            <a:effectLst>
              <a:outerShdw blurRad="38100" rotWithShape="0" dir="5400000" dist="25400">
                <a:srgbClr val="000000">
                  <a:alpha val="49411"/>
                </a:srgbClr>
              </a:outerShdw>
            </a:effectLst>
          </p:spPr>
          <p:txBody>
            <a:bodyPr anchorCtr="0" anchor="ctr" bIns="67725" lIns="67725" spcFirstLastPara="1" rIns="67725" wrap="square" tIns="67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3" name="Google Shape;1353;p93"/>
            <p:cNvSpPr/>
            <p:nvPr/>
          </p:nvSpPr>
          <p:spPr>
            <a:xfrm>
              <a:off x="73694" y="623837"/>
              <a:ext cx="407393" cy="400399"/>
            </a:xfrm>
            <a:prstGeom prst="ellipse">
              <a:avLst/>
            </a:prstGeom>
            <a:blipFill rotWithShape="1">
              <a:blip r:embed="rId5">
                <a:alphaModFix/>
              </a:blip>
              <a:tile algn="tl" flip="none" tx="0" sx="100000" ty="0" sy="100000"/>
            </a:blipFill>
            <a:ln>
              <a:noFill/>
            </a:ln>
            <a:effectLst>
              <a:outerShdw blurRad="38100" rotWithShape="0" dir="5400000" dist="25400">
                <a:srgbClr val="000000">
                  <a:alpha val="49411"/>
                </a:srgbClr>
              </a:outerShdw>
            </a:effectLst>
          </p:spPr>
          <p:txBody>
            <a:bodyPr anchorCtr="0" anchor="ctr" bIns="67725" lIns="67725" spcFirstLastPara="1" rIns="67725" wrap="square" tIns="67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4" name="Google Shape;1354;p93"/>
            <p:cNvSpPr/>
            <p:nvPr/>
          </p:nvSpPr>
          <p:spPr>
            <a:xfrm>
              <a:off x="73694" y="1158775"/>
              <a:ext cx="407393" cy="400399"/>
            </a:xfrm>
            <a:prstGeom prst="ellipse">
              <a:avLst/>
            </a:prstGeom>
            <a:blipFill rotWithShape="1">
              <a:blip r:embed="rId5">
                <a:alphaModFix/>
              </a:blip>
              <a:tile algn="tl" flip="none" tx="0" sx="100000" ty="0" sy="100000"/>
            </a:blipFill>
            <a:ln>
              <a:noFill/>
            </a:ln>
            <a:effectLst>
              <a:outerShdw blurRad="38100" rotWithShape="0" dir="5400000" dist="25400">
                <a:srgbClr val="000000">
                  <a:alpha val="49411"/>
                </a:srgbClr>
              </a:outerShdw>
            </a:effectLst>
          </p:spPr>
          <p:txBody>
            <a:bodyPr anchorCtr="0" anchor="ctr" bIns="67725" lIns="67725" spcFirstLastPara="1" rIns="67725" wrap="square" tIns="67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55" name="Google Shape;1355;p93"/>
          <p:cNvGrpSpPr/>
          <p:nvPr/>
        </p:nvGrpSpPr>
        <p:grpSpPr>
          <a:xfrm>
            <a:off x="4439350" y="8881533"/>
            <a:ext cx="739712" cy="2197433"/>
            <a:chOff x="0" y="0"/>
            <a:chExt cx="554782" cy="1648074"/>
          </a:xfrm>
        </p:grpSpPr>
        <p:sp>
          <p:nvSpPr>
            <p:cNvPr id="1356" name="Google Shape;1356;p93"/>
            <p:cNvSpPr/>
            <p:nvPr/>
          </p:nvSpPr>
          <p:spPr>
            <a:xfrm>
              <a:off x="0" y="0"/>
              <a:ext cx="554782" cy="1648074"/>
            </a:xfrm>
            <a:prstGeom prst="rect">
              <a:avLst/>
            </a:prstGeom>
            <a:noFill/>
            <a:ln cap="flat" cmpd="sng" w="38100">
              <a:solidFill>
                <a:srgbClr val="000000"/>
              </a:solidFill>
              <a:prstDash val="solid"/>
              <a:miter lim="400000"/>
              <a:headEnd len="sm" w="sm" type="none"/>
              <a:tailEnd len="sm" w="sm" type="none"/>
            </a:ln>
            <a:effectLst>
              <a:outerShdw blurRad="38100" rotWithShape="0" dir="5400000" dist="25400">
                <a:srgbClr val="000000">
                  <a:alpha val="49411"/>
                </a:srgbClr>
              </a:outerShdw>
            </a:effectLst>
          </p:spPr>
          <p:txBody>
            <a:bodyPr anchorCtr="0" anchor="ctr" bIns="67725" lIns="67725" spcFirstLastPara="1" rIns="67725" wrap="square" tIns="67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7" name="Google Shape;1357;p93"/>
            <p:cNvSpPr/>
            <p:nvPr/>
          </p:nvSpPr>
          <p:spPr>
            <a:xfrm>
              <a:off x="73694" y="88900"/>
              <a:ext cx="407393" cy="400398"/>
            </a:xfrm>
            <a:prstGeom prst="ellipse">
              <a:avLst/>
            </a:prstGeom>
            <a:blipFill rotWithShape="1">
              <a:blip r:embed="rId5">
                <a:alphaModFix/>
              </a:blip>
              <a:tile algn="tl" flip="none" tx="0" sx="100000" ty="0" sy="100000"/>
            </a:blipFill>
            <a:ln>
              <a:noFill/>
            </a:ln>
            <a:effectLst>
              <a:outerShdw blurRad="38100" rotWithShape="0" dir="5400000" dist="25400">
                <a:srgbClr val="000000">
                  <a:alpha val="49411"/>
                </a:srgbClr>
              </a:outerShdw>
            </a:effectLst>
          </p:spPr>
          <p:txBody>
            <a:bodyPr anchorCtr="0" anchor="ctr" bIns="67725" lIns="67725" spcFirstLastPara="1" rIns="67725" wrap="square" tIns="67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8" name="Google Shape;1358;p93"/>
            <p:cNvSpPr/>
            <p:nvPr/>
          </p:nvSpPr>
          <p:spPr>
            <a:xfrm>
              <a:off x="73694" y="623837"/>
              <a:ext cx="407393" cy="400399"/>
            </a:xfrm>
            <a:prstGeom prst="ellipse">
              <a:avLst/>
            </a:prstGeom>
            <a:blipFill rotWithShape="1">
              <a:blip r:embed="rId5">
                <a:alphaModFix/>
              </a:blip>
              <a:tile algn="tl" flip="none" tx="0" sx="100000" ty="0" sy="100000"/>
            </a:blipFill>
            <a:ln>
              <a:noFill/>
            </a:ln>
            <a:effectLst>
              <a:outerShdw blurRad="38100" rotWithShape="0" dir="5400000" dist="25400">
                <a:srgbClr val="000000">
                  <a:alpha val="49411"/>
                </a:srgbClr>
              </a:outerShdw>
            </a:effectLst>
          </p:spPr>
          <p:txBody>
            <a:bodyPr anchorCtr="0" anchor="ctr" bIns="67725" lIns="67725" spcFirstLastPara="1" rIns="67725" wrap="square" tIns="67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9" name="Google Shape;1359;p93"/>
            <p:cNvSpPr/>
            <p:nvPr/>
          </p:nvSpPr>
          <p:spPr>
            <a:xfrm>
              <a:off x="73694" y="1158775"/>
              <a:ext cx="407393" cy="400399"/>
            </a:xfrm>
            <a:prstGeom prst="ellipse">
              <a:avLst/>
            </a:prstGeom>
            <a:blipFill rotWithShape="1">
              <a:blip r:embed="rId5">
                <a:alphaModFix/>
              </a:blip>
              <a:tile algn="tl" flip="none" tx="0" sx="100000" ty="0" sy="100000"/>
            </a:blipFill>
            <a:ln>
              <a:noFill/>
            </a:ln>
            <a:effectLst>
              <a:outerShdw blurRad="38100" rotWithShape="0" dir="5400000" dist="25400">
                <a:srgbClr val="000000">
                  <a:alpha val="49411"/>
                </a:srgbClr>
              </a:outerShdw>
            </a:effectLst>
          </p:spPr>
          <p:txBody>
            <a:bodyPr anchorCtr="0" anchor="ctr" bIns="67725" lIns="67725" spcFirstLastPara="1" rIns="67725" wrap="square" tIns="67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60" name="Google Shape;1360;p93"/>
          <p:cNvGrpSpPr/>
          <p:nvPr/>
        </p:nvGrpSpPr>
        <p:grpSpPr>
          <a:xfrm>
            <a:off x="6285216" y="8881533"/>
            <a:ext cx="739710" cy="2197433"/>
            <a:chOff x="0" y="0"/>
            <a:chExt cx="554782" cy="1648074"/>
          </a:xfrm>
        </p:grpSpPr>
        <p:sp>
          <p:nvSpPr>
            <p:cNvPr id="1361" name="Google Shape;1361;p93"/>
            <p:cNvSpPr/>
            <p:nvPr/>
          </p:nvSpPr>
          <p:spPr>
            <a:xfrm>
              <a:off x="0" y="0"/>
              <a:ext cx="554782" cy="1648074"/>
            </a:xfrm>
            <a:prstGeom prst="rect">
              <a:avLst/>
            </a:prstGeom>
            <a:noFill/>
            <a:ln cap="flat" cmpd="sng" w="38100">
              <a:solidFill>
                <a:srgbClr val="000000"/>
              </a:solidFill>
              <a:prstDash val="solid"/>
              <a:miter lim="400000"/>
              <a:headEnd len="sm" w="sm" type="none"/>
              <a:tailEnd len="sm" w="sm" type="none"/>
            </a:ln>
            <a:effectLst>
              <a:outerShdw blurRad="38100" rotWithShape="0" dir="5400000" dist="25400">
                <a:srgbClr val="000000">
                  <a:alpha val="49411"/>
                </a:srgbClr>
              </a:outerShdw>
            </a:effectLst>
          </p:spPr>
          <p:txBody>
            <a:bodyPr anchorCtr="0" anchor="ctr" bIns="67725" lIns="67725" spcFirstLastPara="1" rIns="67725" wrap="square" tIns="67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2" name="Google Shape;1362;p93"/>
            <p:cNvSpPr/>
            <p:nvPr/>
          </p:nvSpPr>
          <p:spPr>
            <a:xfrm>
              <a:off x="73694" y="88900"/>
              <a:ext cx="407393" cy="400398"/>
            </a:xfrm>
            <a:prstGeom prst="ellipse">
              <a:avLst/>
            </a:prstGeom>
            <a:blipFill rotWithShape="1">
              <a:blip r:embed="rId5">
                <a:alphaModFix/>
              </a:blip>
              <a:tile algn="tl" flip="none" tx="0" sx="100000" ty="0" sy="100000"/>
            </a:blipFill>
            <a:ln>
              <a:noFill/>
            </a:ln>
            <a:effectLst>
              <a:outerShdw blurRad="38100" rotWithShape="0" dir="5400000" dist="25400">
                <a:srgbClr val="000000">
                  <a:alpha val="49411"/>
                </a:srgbClr>
              </a:outerShdw>
            </a:effectLst>
          </p:spPr>
          <p:txBody>
            <a:bodyPr anchorCtr="0" anchor="ctr" bIns="67725" lIns="67725" spcFirstLastPara="1" rIns="67725" wrap="square" tIns="67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3" name="Google Shape;1363;p93"/>
            <p:cNvSpPr/>
            <p:nvPr/>
          </p:nvSpPr>
          <p:spPr>
            <a:xfrm>
              <a:off x="73694" y="623837"/>
              <a:ext cx="407393" cy="400399"/>
            </a:xfrm>
            <a:prstGeom prst="ellipse">
              <a:avLst/>
            </a:prstGeom>
            <a:blipFill rotWithShape="1">
              <a:blip r:embed="rId5">
                <a:alphaModFix/>
              </a:blip>
              <a:tile algn="tl" flip="none" tx="0" sx="100000" ty="0" sy="100000"/>
            </a:blipFill>
            <a:ln>
              <a:noFill/>
            </a:ln>
            <a:effectLst>
              <a:outerShdw blurRad="38100" rotWithShape="0" dir="5400000" dist="25400">
                <a:srgbClr val="000000">
                  <a:alpha val="49411"/>
                </a:srgbClr>
              </a:outerShdw>
            </a:effectLst>
          </p:spPr>
          <p:txBody>
            <a:bodyPr anchorCtr="0" anchor="ctr" bIns="67725" lIns="67725" spcFirstLastPara="1" rIns="67725" wrap="square" tIns="67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4" name="Google Shape;1364;p93"/>
            <p:cNvSpPr/>
            <p:nvPr/>
          </p:nvSpPr>
          <p:spPr>
            <a:xfrm>
              <a:off x="73694" y="1158775"/>
              <a:ext cx="407393" cy="400399"/>
            </a:xfrm>
            <a:prstGeom prst="ellipse">
              <a:avLst/>
            </a:prstGeom>
            <a:blipFill rotWithShape="1">
              <a:blip r:embed="rId5">
                <a:alphaModFix/>
              </a:blip>
              <a:tile algn="tl" flip="none" tx="0" sx="100000" ty="0" sy="100000"/>
            </a:blipFill>
            <a:ln>
              <a:noFill/>
            </a:ln>
            <a:effectLst>
              <a:outerShdw blurRad="38100" rotWithShape="0" dir="5400000" dist="25400">
                <a:srgbClr val="000000">
                  <a:alpha val="49411"/>
                </a:srgbClr>
              </a:outerShdw>
            </a:effectLst>
          </p:spPr>
          <p:txBody>
            <a:bodyPr anchorCtr="0" anchor="ctr" bIns="67725" lIns="67725" spcFirstLastPara="1" rIns="67725" wrap="square" tIns="67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65" name="Google Shape;1365;p93"/>
          <p:cNvGrpSpPr/>
          <p:nvPr/>
        </p:nvGrpSpPr>
        <p:grpSpPr>
          <a:xfrm>
            <a:off x="8131087" y="8881533"/>
            <a:ext cx="739712" cy="2197433"/>
            <a:chOff x="0" y="0"/>
            <a:chExt cx="554782" cy="1648074"/>
          </a:xfrm>
        </p:grpSpPr>
        <p:sp>
          <p:nvSpPr>
            <p:cNvPr id="1366" name="Google Shape;1366;p93"/>
            <p:cNvSpPr/>
            <p:nvPr/>
          </p:nvSpPr>
          <p:spPr>
            <a:xfrm>
              <a:off x="0" y="0"/>
              <a:ext cx="554782" cy="1648074"/>
            </a:xfrm>
            <a:prstGeom prst="rect">
              <a:avLst/>
            </a:prstGeom>
            <a:noFill/>
            <a:ln cap="flat" cmpd="sng" w="38100">
              <a:solidFill>
                <a:srgbClr val="000000"/>
              </a:solidFill>
              <a:prstDash val="solid"/>
              <a:miter lim="400000"/>
              <a:headEnd len="sm" w="sm" type="none"/>
              <a:tailEnd len="sm" w="sm" type="none"/>
            </a:ln>
            <a:effectLst>
              <a:outerShdw blurRad="38100" rotWithShape="0" dir="5400000" dist="25400">
                <a:srgbClr val="000000">
                  <a:alpha val="49411"/>
                </a:srgbClr>
              </a:outerShdw>
            </a:effectLst>
          </p:spPr>
          <p:txBody>
            <a:bodyPr anchorCtr="0" anchor="ctr" bIns="67725" lIns="67725" spcFirstLastPara="1" rIns="67725" wrap="square" tIns="67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7" name="Google Shape;1367;p93"/>
            <p:cNvSpPr/>
            <p:nvPr/>
          </p:nvSpPr>
          <p:spPr>
            <a:xfrm>
              <a:off x="73694" y="88900"/>
              <a:ext cx="407393" cy="400398"/>
            </a:xfrm>
            <a:prstGeom prst="ellipse">
              <a:avLst/>
            </a:prstGeom>
            <a:blipFill rotWithShape="1">
              <a:blip r:embed="rId5">
                <a:alphaModFix/>
              </a:blip>
              <a:tile algn="tl" flip="none" tx="0" sx="100000" ty="0" sy="100000"/>
            </a:blipFill>
            <a:ln>
              <a:noFill/>
            </a:ln>
            <a:effectLst>
              <a:outerShdw blurRad="38100" rotWithShape="0" dir="5400000" dist="25400">
                <a:srgbClr val="000000">
                  <a:alpha val="49411"/>
                </a:srgbClr>
              </a:outerShdw>
            </a:effectLst>
          </p:spPr>
          <p:txBody>
            <a:bodyPr anchorCtr="0" anchor="ctr" bIns="67725" lIns="67725" spcFirstLastPara="1" rIns="67725" wrap="square" tIns="67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8" name="Google Shape;1368;p93"/>
            <p:cNvSpPr/>
            <p:nvPr/>
          </p:nvSpPr>
          <p:spPr>
            <a:xfrm>
              <a:off x="73694" y="623837"/>
              <a:ext cx="407393" cy="400399"/>
            </a:xfrm>
            <a:prstGeom prst="ellipse">
              <a:avLst/>
            </a:prstGeom>
            <a:blipFill rotWithShape="1">
              <a:blip r:embed="rId5">
                <a:alphaModFix/>
              </a:blip>
              <a:tile algn="tl" flip="none" tx="0" sx="100000" ty="0" sy="100000"/>
            </a:blipFill>
            <a:ln>
              <a:noFill/>
            </a:ln>
            <a:effectLst>
              <a:outerShdw blurRad="38100" rotWithShape="0" dir="5400000" dist="25400">
                <a:srgbClr val="000000">
                  <a:alpha val="49411"/>
                </a:srgbClr>
              </a:outerShdw>
            </a:effectLst>
          </p:spPr>
          <p:txBody>
            <a:bodyPr anchorCtr="0" anchor="ctr" bIns="67725" lIns="67725" spcFirstLastPara="1" rIns="67725" wrap="square" tIns="67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9" name="Google Shape;1369;p93"/>
            <p:cNvSpPr/>
            <p:nvPr/>
          </p:nvSpPr>
          <p:spPr>
            <a:xfrm>
              <a:off x="73694" y="1158775"/>
              <a:ext cx="407393" cy="400399"/>
            </a:xfrm>
            <a:prstGeom prst="ellipse">
              <a:avLst/>
            </a:prstGeom>
            <a:blipFill rotWithShape="1">
              <a:blip r:embed="rId5">
                <a:alphaModFix/>
              </a:blip>
              <a:tile algn="tl" flip="none" tx="0" sx="100000" ty="0" sy="100000"/>
            </a:blipFill>
            <a:ln>
              <a:noFill/>
            </a:ln>
            <a:effectLst>
              <a:outerShdw blurRad="38100" rotWithShape="0" dir="5400000" dist="25400">
                <a:srgbClr val="000000">
                  <a:alpha val="49411"/>
                </a:srgbClr>
              </a:outerShdw>
            </a:effectLst>
          </p:spPr>
          <p:txBody>
            <a:bodyPr anchorCtr="0" anchor="ctr" bIns="67725" lIns="67725" spcFirstLastPara="1" rIns="67725" wrap="square" tIns="67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descr="Image" id="1370" name="Google Shape;1370;p9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86000" y="8515881"/>
            <a:ext cx="457200" cy="3048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71" name="Google Shape;1371;p9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250267" y="8515881"/>
            <a:ext cx="457200" cy="3048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72" name="Google Shape;1372;p9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096000" y="8515881"/>
            <a:ext cx="457200" cy="3048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73" name="Google Shape;1373;p9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941734" y="8533608"/>
            <a:ext cx="474133" cy="304801"/>
          </a:xfrm>
          <a:prstGeom prst="rect">
            <a:avLst/>
          </a:prstGeom>
          <a:noFill/>
          <a:ln>
            <a:noFill/>
          </a:ln>
        </p:spPr>
      </p:pic>
      <p:sp>
        <p:nvSpPr>
          <p:cNvPr id="1374" name="Google Shape;1374;p93"/>
          <p:cNvSpPr txBox="1"/>
          <p:nvPr/>
        </p:nvSpPr>
        <p:spPr>
          <a:xfrm>
            <a:off x="667444" y="1458686"/>
            <a:ext cx="6417654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0990" lvl="0" marL="38099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Alternative view</a:t>
            </a: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conditional language models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0990" lvl="0" marL="38099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Example: </a:t>
            </a:r>
            <a:r>
              <a:rPr b="1" i="0" lang="en-US" sz="2400" u="none" cap="none" strike="noStrike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Machine Translation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0990" lvl="0" marL="38099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Cho et al.,2014, Sutskever et al.,2014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75" name="Google Shape;1375;p93"/>
          <p:cNvCxnSpPr/>
          <p:nvPr/>
        </p:nvCxnSpPr>
        <p:spPr>
          <a:xfrm flipH="1">
            <a:off x="10214380" y="3321570"/>
            <a:ext cx="304800" cy="6198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376" name="Google Shape;1376;p93"/>
          <p:cNvSpPr txBox="1"/>
          <p:nvPr/>
        </p:nvSpPr>
        <p:spPr>
          <a:xfrm>
            <a:off x="9631681" y="1967060"/>
            <a:ext cx="27738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Pooling of the fixed size sentence representation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77" name="Google Shape;1377;p93"/>
          <p:cNvCxnSpPr/>
          <p:nvPr/>
        </p:nvCxnSpPr>
        <p:spPr>
          <a:xfrm>
            <a:off x="3686115" y="3128920"/>
            <a:ext cx="2246100" cy="0"/>
          </a:xfrm>
          <a:prstGeom prst="straightConnector1">
            <a:avLst/>
          </a:prstGeom>
          <a:noFill/>
          <a:ln cap="flat" cmpd="sng" w="15875">
            <a:solidFill>
              <a:srgbClr val="7030A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378" name="Google Shape;1378;p93"/>
          <p:cNvCxnSpPr/>
          <p:nvPr/>
        </p:nvCxnSpPr>
        <p:spPr>
          <a:xfrm>
            <a:off x="3722197" y="5447090"/>
            <a:ext cx="2246100" cy="0"/>
          </a:xfrm>
          <a:prstGeom prst="straightConnector1">
            <a:avLst/>
          </a:prstGeom>
          <a:noFill/>
          <a:ln cap="flat" cmpd="sng" w="15875">
            <a:solidFill>
              <a:srgbClr val="C0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379" name="Google Shape;1379;p93"/>
          <p:cNvSpPr txBox="1"/>
          <p:nvPr/>
        </p:nvSpPr>
        <p:spPr>
          <a:xfrm>
            <a:off x="3908663" y="2760718"/>
            <a:ext cx="1873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Decoder RNN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93"/>
          <p:cNvSpPr txBox="1"/>
          <p:nvPr/>
        </p:nvSpPr>
        <p:spPr>
          <a:xfrm>
            <a:off x="3863137" y="5042024"/>
            <a:ext cx="1842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Encoder RNN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93"/>
          <p:cNvSpPr txBox="1"/>
          <p:nvPr>
            <p:ph idx="12" type="sldNum"/>
          </p:nvPr>
        </p:nvSpPr>
        <p:spPr>
          <a:xfrm>
            <a:off x="10415352" y="6217625"/>
            <a:ext cx="16128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154</a:t>
            </a:r>
            <a:endParaRPr/>
          </a:p>
        </p:txBody>
      </p:sp>
      <p:graphicFrame>
        <p:nvGraphicFramePr>
          <p:cNvPr id="1382" name="Google Shape;1382;p93"/>
          <p:cNvGraphicFramePr/>
          <p:nvPr/>
        </p:nvGraphicFramePr>
        <p:xfrm>
          <a:off x="842463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{E2A70BE9-4923-4DBF-B1AD-9856350866EA}</a:tableStyleId>
              </a:tblPr>
              <a:tblGrid>
                <a:gridCol w="1592700"/>
                <a:gridCol w="1049725"/>
                <a:gridCol w="938675"/>
                <a:gridCol w="2012175"/>
                <a:gridCol w="1210150"/>
                <a:gridCol w="1111375"/>
                <a:gridCol w="2592275"/>
              </a:tblGrid>
              <a:tr h="3976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/>
                        <a:t>Why do we need RNN</a:t>
                      </a:r>
                      <a:endParaRPr sz="10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-US" sz="900" u="none" cap="none" strike="noStrike">
                          <a:solidFill>
                            <a:schemeClr val="dk1"/>
                          </a:solidFill>
                        </a:rPr>
                        <a:t>Simple RNNs</a:t>
                      </a:r>
                      <a:endParaRPr b="1"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chemeClr val="dk1"/>
                          </a:solidFill>
                        </a:rPr>
                        <a:t>Attention</a:t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How to derive gradients for RNNs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Better RNNs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Transformers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Pre-trained Language Representation Models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6" name="Shape 1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7" name="Google Shape;1387;p94"/>
          <p:cNvSpPr txBox="1"/>
          <p:nvPr>
            <p:ph idx="4294967295"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/>
              <a:t>Bi-directional models</a:t>
            </a:r>
            <a:endParaRPr/>
          </a:p>
        </p:txBody>
      </p:sp>
      <p:pic>
        <p:nvPicPr>
          <p:cNvPr id="1388" name="Google Shape;1388;p9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39179" y="1601671"/>
            <a:ext cx="5378419" cy="4645293"/>
          </a:xfrm>
          <a:prstGeom prst="rect">
            <a:avLst/>
          </a:prstGeom>
          <a:noFill/>
          <a:ln>
            <a:noFill/>
          </a:ln>
        </p:spPr>
      </p:pic>
      <p:sp>
        <p:nvSpPr>
          <p:cNvPr id="1389" name="Google Shape;1389;p94"/>
          <p:cNvSpPr/>
          <p:nvPr/>
        </p:nvSpPr>
        <p:spPr>
          <a:xfrm>
            <a:off x="5179061" y="1967049"/>
            <a:ext cx="3914992" cy="528903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0" name="Google Shape;1390;p94"/>
          <p:cNvSpPr/>
          <p:nvPr/>
        </p:nvSpPr>
        <p:spPr>
          <a:xfrm>
            <a:off x="5801197" y="1619341"/>
            <a:ext cx="3914992" cy="3745431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1" name="Google Shape;1391;p94"/>
          <p:cNvSpPr/>
          <p:nvPr/>
        </p:nvSpPr>
        <p:spPr>
          <a:xfrm>
            <a:off x="2667379" y="1558428"/>
            <a:ext cx="3914992" cy="3196597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2" name="Google Shape;1392;p94"/>
          <p:cNvSpPr/>
          <p:nvPr/>
        </p:nvSpPr>
        <p:spPr>
          <a:xfrm>
            <a:off x="6014720" y="1297254"/>
            <a:ext cx="2416033" cy="3745431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3" name="Google Shape;1393;p94"/>
          <p:cNvSpPr/>
          <p:nvPr/>
        </p:nvSpPr>
        <p:spPr>
          <a:xfrm>
            <a:off x="3304139" y="4144891"/>
            <a:ext cx="252000" cy="7635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4" name="Google Shape;1394;p94"/>
          <p:cNvSpPr/>
          <p:nvPr/>
        </p:nvSpPr>
        <p:spPr>
          <a:xfrm>
            <a:off x="4090458" y="4147429"/>
            <a:ext cx="251861" cy="7636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5" name="Google Shape;1395;p94"/>
          <p:cNvSpPr/>
          <p:nvPr/>
        </p:nvSpPr>
        <p:spPr>
          <a:xfrm>
            <a:off x="4844612" y="4143508"/>
            <a:ext cx="251861" cy="7636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6" name="Google Shape;1396;p94"/>
          <p:cNvSpPr/>
          <p:nvPr/>
        </p:nvSpPr>
        <p:spPr>
          <a:xfrm>
            <a:off x="5613262" y="4143508"/>
            <a:ext cx="251861" cy="7636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7" name="Google Shape;1397;p94"/>
          <p:cNvSpPr txBox="1"/>
          <p:nvPr/>
        </p:nvSpPr>
        <p:spPr>
          <a:xfrm>
            <a:off x="667444" y="6398576"/>
            <a:ext cx="10518939" cy="2974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</a:pPr>
            <a:r>
              <a:rPr b="0" i="0" lang="en-US" sz="133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Figures have been taken from Chris Dyer’s presentation, available at </a:t>
            </a:r>
            <a:r>
              <a:rPr b="0" i="0" lang="en-US" sz="1333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http://demo.clab.cs.cmu.edu/cdyer/lxmls-seq-attn.pdf</a:t>
            </a:r>
            <a:endParaRPr b="0" i="0" sz="1333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8" name="Google Shape;1398;p94"/>
          <p:cNvSpPr txBox="1"/>
          <p:nvPr>
            <p:ph idx="12" type="sldNum"/>
          </p:nvPr>
        </p:nvSpPr>
        <p:spPr>
          <a:xfrm>
            <a:off x="10415352" y="6217625"/>
            <a:ext cx="16128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154</a:t>
            </a:r>
            <a:endParaRPr/>
          </a:p>
        </p:txBody>
      </p:sp>
      <p:graphicFrame>
        <p:nvGraphicFramePr>
          <p:cNvPr id="1399" name="Google Shape;1399;p94"/>
          <p:cNvGraphicFramePr/>
          <p:nvPr/>
        </p:nvGraphicFramePr>
        <p:xfrm>
          <a:off x="842463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{E2A70BE9-4923-4DBF-B1AD-9856350866EA}</a:tableStyleId>
              </a:tblPr>
              <a:tblGrid>
                <a:gridCol w="1592700"/>
                <a:gridCol w="1049725"/>
                <a:gridCol w="938675"/>
                <a:gridCol w="2012175"/>
                <a:gridCol w="1210150"/>
                <a:gridCol w="1111375"/>
                <a:gridCol w="2592275"/>
              </a:tblGrid>
              <a:tr h="3976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/>
                        <a:t>Why do we need RNN</a:t>
                      </a:r>
                      <a:endParaRPr sz="10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-US" sz="900" u="none" cap="none" strike="noStrike">
                          <a:solidFill>
                            <a:schemeClr val="dk1"/>
                          </a:solidFill>
                        </a:rPr>
                        <a:t>Simple RNNs</a:t>
                      </a:r>
                      <a:endParaRPr b="1"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chemeClr val="dk1"/>
                          </a:solidFill>
                        </a:rPr>
                        <a:t>Attention</a:t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How to derive gradients for RNNs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Better RNNs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Transformers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Pre-trained Language Representation Models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95"/>
          <p:cNvSpPr txBox="1"/>
          <p:nvPr>
            <p:ph idx="4294967295"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/>
              <a:t>Bi-directional models</a:t>
            </a:r>
            <a:endParaRPr/>
          </a:p>
        </p:txBody>
      </p:sp>
      <p:pic>
        <p:nvPicPr>
          <p:cNvPr id="1405" name="Google Shape;1405;p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21509" y="1619340"/>
            <a:ext cx="5378419" cy="4645293"/>
          </a:xfrm>
          <a:prstGeom prst="rect">
            <a:avLst/>
          </a:prstGeom>
          <a:noFill/>
          <a:ln>
            <a:noFill/>
          </a:ln>
        </p:spPr>
      </p:pic>
      <p:sp>
        <p:nvSpPr>
          <p:cNvPr id="1406" name="Google Shape;1406;p95"/>
          <p:cNvSpPr/>
          <p:nvPr/>
        </p:nvSpPr>
        <p:spPr>
          <a:xfrm>
            <a:off x="5179061" y="1967049"/>
            <a:ext cx="3914992" cy="528903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7" name="Google Shape;1407;p95"/>
          <p:cNvSpPr/>
          <p:nvPr/>
        </p:nvSpPr>
        <p:spPr>
          <a:xfrm>
            <a:off x="5801197" y="1619341"/>
            <a:ext cx="3914992" cy="3745431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8" name="Google Shape;1408;p95"/>
          <p:cNvSpPr/>
          <p:nvPr/>
        </p:nvSpPr>
        <p:spPr>
          <a:xfrm>
            <a:off x="2784025" y="1356979"/>
            <a:ext cx="3760500" cy="19842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9" name="Google Shape;1409;p95"/>
          <p:cNvSpPr/>
          <p:nvPr/>
        </p:nvSpPr>
        <p:spPr>
          <a:xfrm>
            <a:off x="6014720" y="1297254"/>
            <a:ext cx="2416033" cy="3745431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0" name="Google Shape;1410;p95"/>
          <p:cNvSpPr/>
          <p:nvPr/>
        </p:nvSpPr>
        <p:spPr>
          <a:xfrm>
            <a:off x="3620199" y="4279084"/>
            <a:ext cx="251861" cy="7636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1" name="Google Shape;1411;p95"/>
          <p:cNvSpPr/>
          <p:nvPr/>
        </p:nvSpPr>
        <p:spPr>
          <a:xfrm>
            <a:off x="4072788" y="4165099"/>
            <a:ext cx="251861" cy="7636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2" name="Google Shape;1412;p95"/>
          <p:cNvSpPr/>
          <p:nvPr/>
        </p:nvSpPr>
        <p:spPr>
          <a:xfrm>
            <a:off x="4844612" y="4162560"/>
            <a:ext cx="251861" cy="7636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3" name="Google Shape;1413;p95"/>
          <p:cNvSpPr/>
          <p:nvPr/>
        </p:nvSpPr>
        <p:spPr>
          <a:xfrm>
            <a:off x="5613262" y="4162560"/>
            <a:ext cx="251861" cy="7636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14" name="Google Shape;1414;p9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18501" y="3341097"/>
            <a:ext cx="3124491" cy="2923537"/>
          </a:xfrm>
          <a:prstGeom prst="rect">
            <a:avLst/>
          </a:prstGeom>
          <a:noFill/>
          <a:ln>
            <a:noFill/>
          </a:ln>
        </p:spPr>
      </p:pic>
      <p:sp>
        <p:nvSpPr>
          <p:cNvPr id="1415" name="Google Shape;1415;p95"/>
          <p:cNvSpPr txBox="1"/>
          <p:nvPr/>
        </p:nvSpPr>
        <p:spPr>
          <a:xfrm>
            <a:off x="667444" y="6398576"/>
            <a:ext cx="10518939" cy="2974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</a:pPr>
            <a:r>
              <a:rPr b="0" i="0" lang="en-US" sz="133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Figures have been taken from Chris Dyer’s presentation, available at </a:t>
            </a:r>
            <a:r>
              <a:rPr b="0" i="0" lang="en-US" sz="1333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http://demo.clab.cs.cmu.edu/cdyer/lxmls-seq-attn.pdf</a:t>
            </a:r>
            <a:endParaRPr b="0" i="0" sz="1333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6" name="Google Shape;1416;p95"/>
          <p:cNvSpPr txBox="1"/>
          <p:nvPr>
            <p:ph idx="12" type="sldNum"/>
          </p:nvPr>
        </p:nvSpPr>
        <p:spPr>
          <a:xfrm>
            <a:off x="10415352" y="6217625"/>
            <a:ext cx="16128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154</a:t>
            </a:r>
            <a:endParaRPr/>
          </a:p>
        </p:txBody>
      </p:sp>
      <p:graphicFrame>
        <p:nvGraphicFramePr>
          <p:cNvPr id="1417" name="Google Shape;1417;p95"/>
          <p:cNvGraphicFramePr/>
          <p:nvPr/>
        </p:nvGraphicFramePr>
        <p:xfrm>
          <a:off x="842463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{E2A70BE9-4923-4DBF-B1AD-9856350866EA}</a:tableStyleId>
              </a:tblPr>
              <a:tblGrid>
                <a:gridCol w="1592700"/>
                <a:gridCol w="1049725"/>
                <a:gridCol w="938675"/>
                <a:gridCol w="2012175"/>
                <a:gridCol w="1210150"/>
                <a:gridCol w="1111375"/>
                <a:gridCol w="2592275"/>
              </a:tblGrid>
              <a:tr h="3976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/>
                        <a:t>Why do we need RNN</a:t>
                      </a:r>
                      <a:endParaRPr sz="10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-US" sz="900" u="none" cap="none" strike="noStrike">
                          <a:solidFill>
                            <a:schemeClr val="dk1"/>
                          </a:solidFill>
                        </a:rPr>
                        <a:t>Simple RNNs</a:t>
                      </a:r>
                      <a:endParaRPr b="1"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chemeClr val="dk1"/>
                          </a:solidFill>
                        </a:rPr>
                        <a:t>Attention</a:t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How to derive gradients for RNNs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Better RNNs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Transformers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Pre-trained Language Representation Models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1" name="Shape 1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2" name="Google Shape;1422;p96"/>
          <p:cNvSpPr txBox="1"/>
          <p:nvPr>
            <p:ph idx="4294967295"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/>
              <a:t>Bi-directional models</a:t>
            </a:r>
            <a:endParaRPr/>
          </a:p>
        </p:txBody>
      </p:sp>
      <p:sp>
        <p:nvSpPr>
          <p:cNvPr id="1423" name="Google Shape;1423;p96"/>
          <p:cNvSpPr/>
          <p:nvPr/>
        </p:nvSpPr>
        <p:spPr>
          <a:xfrm>
            <a:off x="5179061" y="1967049"/>
            <a:ext cx="3914992" cy="528903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4" name="Google Shape;1424;p96"/>
          <p:cNvSpPr/>
          <p:nvPr/>
        </p:nvSpPr>
        <p:spPr>
          <a:xfrm>
            <a:off x="5801197" y="1619341"/>
            <a:ext cx="3914992" cy="3745431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5" name="Google Shape;1425;p96"/>
          <p:cNvSpPr/>
          <p:nvPr/>
        </p:nvSpPr>
        <p:spPr>
          <a:xfrm>
            <a:off x="6014720" y="1297254"/>
            <a:ext cx="2416033" cy="3745431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6" name="Google Shape;1426;p96"/>
          <p:cNvSpPr/>
          <p:nvPr/>
        </p:nvSpPr>
        <p:spPr>
          <a:xfrm>
            <a:off x="4889501" y="1619340"/>
            <a:ext cx="276407" cy="7636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27" name="Google Shape;1427;p9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91518" y="2087219"/>
            <a:ext cx="3132052" cy="4211163"/>
          </a:xfrm>
          <a:prstGeom prst="rect">
            <a:avLst/>
          </a:prstGeom>
          <a:noFill/>
          <a:ln>
            <a:noFill/>
          </a:ln>
        </p:spPr>
      </p:pic>
      <p:sp>
        <p:nvSpPr>
          <p:cNvPr id="1428" name="Google Shape;1428;p96"/>
          <p:cNvSpPr txBox="1"/>
          <p:nvPr/>
        </p:nvSpPr>
        <p:spPr>
          <a:xfrm>
            <a:off x="667444" y="6398576"/>
            <a:ext cx="10518939" cy="2974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</a:pPr>
            <a:r>
              <a:rPr b="0" i="0" lang="en-US" sz="133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Figures have been taken from Chris Dyer’s presentation, available at </a:t>
            </a:r>
            <a:r>
              <a:rPr b="0" i="0" lang="en-US" sz="1333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http://demo.clab.cs.cmu.edu/cdyer/lxmls-seq-attn.pdf</a:t>
            </a:r>
            <a:endParaRPr b="0" i="0" sz="1333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9" name="Google Shape;1429;p96"/>
          <p:cNvSpPr txBox="1"/>
          <p:nvPr>
            <p:ph idx="12" type="sldNum"/>
          </p:nvPr>
        </p:nvSpPr>
        <p:spPr>
          <a:xfrm>
            <a:off x="10415352" y="6217625"/>
            <a:ext cx="16128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154</a:t>
            </a:r>
            <a:endParaRPr/>
          </a:p>
        </p:txBody>
      </p:sp>
      <p:graphicFrame>
        <p:nvGraphicFramePr>
          <p:cNvPr id="1430" name="Google Shape;1430;p96"/>
          <p:cNvGraphicFramePr/>
          <p:nvPr/>
        </p:nvGraphicFramePr>
        <p:xfrm>
          <a:off x="842463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{E2A70BE9-4923-4DBF-B1AD-9856350866EA}</a:tableStyleId>
              </a:tblPr>
              <a:tblGrid>
                <a:gridCol w="1592700"/>
                <a:gridCol w="1049725"/>
                <a:gridCol w="938675"/>
                <a:gridCol w="2012175"/>
                <a:gridCol w="1210150"/>
                <a:gridCol w="1111375"/>
                <a:gridCol w="2592275"/>
              </a:tblGrid>
              <a:tr h="3976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/>
                        <a:t>Why do we need RNN</a:t>
                      </a:r>
                      <a:endParaRPr sz="10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-US" sz="900" u="none" cap="none" strike="noStrike">
                          <a:solidFill>
                            <a:schemeClr val="dk1"/>
                          </a:solidFill>
                        </a:rPr>
                        <a:t>Simple RNNs</a:t>
                      </a:r>
                      <a:endParaRPr b="1"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chemeClr val="dk1"/>
                          </a:solidFill>
                        </a:rPr>
                        <a:t>Attention</a:t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How to derive gradients for RNNs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Better RNNs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Transformers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Pre-trained Language Representation Models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4" name="Shape 1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5" name="Google Shape;1435;p97"/>
          <p:cNvSpPr txBox="1"/>
          <p:nvPr>
            <p:ph idx="4294967295"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/>
              <a:t>Bi-directional models</a:t>
            </a:r>
            <a:endParaRPr/>
          </a:p>
        </p:txBody>
      </p:sp>
      <p:pic>
        <p:nvPicPr>
          <p:cNvPr id="1436" name="Google Shape;1436;p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39179" y="1601671"/>
            <a:ext cx="5378419" cy="464529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37" name="Google Shape;1437;p97"/>
          <p:cNvCxnSpPr/>
          <p:nvPr/>
        </p:nvCxnSpPr>
        <p:spPr>
          <a:xfrm flipH="1">
            <a:off x="8331200" y="2895600"/>
            <a:ext cx="833120" cy="533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438" name="Google Shape;1438;p97"/>
          <p:cNvSpPr txBox="1"/>
          <p:nvPr/>
        </p:nvSpPr>
        <p:spPr>
          <a:xfrm>
            <a:off x="8625841" y="2197974"/>
            <a:ext cx="323537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Bi-directional </a:t>
            </a:r>
            <a:b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sentence representation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39" name="Google Shape;1439;p97"/>
          <p:cNvCxnSpPr/>
          <p:nvPr/>
        </p:nvCxnSpPr>
        <p:spPr>
          <a:xfrm rot="10800000">
            <a:off x="8056880" y="3924317"/>
            <a:ext cx="802640" cy="810243"/>
          </a:xfrm>
          <a:prstGeom prst="straightConnector1">
            <a:avLst/>
          </a:prstGeom>
          <a:noFill/>
          <a:ln cap="flat" cmpd="sng" w="15875">
            <a:solidFill>
              <a:srgbClr val="00B05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440" name="Google Shape;1440;p97"/>
          <p:cNvSpPr txBox="1"/>
          <p:nvPr/>
        </p:nvSpPr>
        <p:spPr>
          <a:xfrm>
            <a:off x="8859521" y="4722930"/>
            <a:ext cx="2000419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Concatenation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1" name="Google Shape;1441;p97"/>
          <p:cNvSpPr txBox="1"/>
          <p:nvPr/>
        </p:nvSpPr>
        <p:spPr>
          <a:xfrm>
            <a:off x="667444" y="6398576"/>
            <a:ext cx="10518939" cy="2974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</a:pPr>
            <a:r>
              <a:rPr b="0" i="0" lang="en-US" sz="133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Figures have been taken from Chris Dyer’s presentation, available at </a:t>
            </a:r>
            <a:r>
              <a:rPr b="0" i="0" lang="en-US" sz="1333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http://demo.clab.cs.cmu.edu/cdyer/lxmls-seq-attn.pdf</a:t>
            </a:r>
            <a:endParaRPr b="0" i="0" sz="1333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2" name="Google Shape;1442;p97"/>
          <p:cNvSpPr txBox="1"/>
          <p:nvPr>
            <p:ph idx="12" type="sldNum"/>
          </p:nvPr>
        </p:nvSpPr>
        <p:spPr>
          <a:xfrm>
            <a:off x="10415352" y="6217625"/>
            <a:ext cx="16128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154</a:t>
            </a:r>
            <a:endParaRPr/>
          </a:p>
        </p:txBody>
      </p:sp>
      <p:graphicFrame>
        <p:nvGraphicFramePr>
          <p:cNvPr id="1443" name="Google Shape;1443;p97"/>
          <p:cNvGraphicFramePr/>
          <p:nvPr/>
        </p:nvGraphicFramePr>
        <p:xfrm>
          <a:off x="842463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{E2A70BE9-4923-4DBF-B1AD-9856350866EA}</a:tableStyleId>
              </a:tblPr>
              <a:tblGrid>
                <a:gridCol w="1592700"/>
                <a:gridCol w="1049725"/>
                <a:gridCol w="938675"/>
                <a:gridCol w="2012175"/>
                <a:gridCol w="1210150"/>
                <a:gridCol w="1111375"/>
                <a:gridCol w="2592275"/>
              </a:tblGrid>
              <a:tr h="3976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/>
                        <a:t>Why do we need RNN</a:t>
                      </a:r>
                      <a:endParaRPr sz="10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-US" sz="900" u="none" cap="none" strike="noStrike">
                          <a:solidFill>
                            <a:schemeClr val="dk1"/>
                          </a:solidFill>
                        </a:rPr>
                        <a:t>Simple RNNs</a:t>
                      </a:r>
                      <a:endParaRPr b="1"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chemeClr val="dk1"/>
                          </a:solidFill>
                        </a:rPr>
                        <a:t>Attention</a:t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How to derive gradients for RNNs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Better RNNs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Transformers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Pre-trained Language Representation Models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7" name="Shape 1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8" name="Google Shape;1448;p98"/>
          <p:cNvSpPr txBox="1"/>
          <p:nvPr>
            <p:ph idx="4294967295"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/>
              <a:t>Adaptive representations for seq-to-seq?</a:t>
            </a:r>
            <a:endParaRPr b="1"/>
          </a:p>
        </p:txBody>
      </p:sp>
      <p:pic>
        <p:nvPicPr>
          <p:cNvPr id="1449" name="Google Shape;1449;p9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02904" y="2630008"/>
            <a:ext cx="6052296" cy="332375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50" name="Google Shape;1450;p98"/>
          <p:cNvCxnSpPr/>
          <p:nvPr/>
        </p:nvCxnSpPr>
        <p:spPr>
          <a:xfrm flipH="1">
            <a:off x="9479280" y="3527580"/>
            <a:ext cx="304800" cy="61976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451" name="Google Shape;1451;p98"/>
          <p:cNvSpPr txBox="1"/>
          <p:nvPr/>
        </p:nvSpPr>
        <p:spPr>
          <a:xfrm>
            <a:off x="9254531" y="2213016"/>
            <a:ext cx="2773680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Pooling of the fixed size sentence representation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2" name="Google Shape;1452;p98"/>
          <p:cNvSpPr txBox="1"/>
          <p:nvPr/>
        </p:nvSpPr>
        <p:spPr>
          <a:xfrm>
            <a:off x="1310641" y="1624717"/>
            <a:ext cx="7169591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0990" lvl="0" marL="38099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 if we can get different sentence representation</a:t>
            </a:r>
            <a:b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 each decoding timestep?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3" name="Google Shape;1453;p98"/>
          <p:cNvSpPr txBox="1"/>
          <p:nvPr/>
        </p:nvSpPr>
        <p:spPr>
          <a:xfrm>
            <a:off x="667444" y="6398576"/>
            <a:ext cx="10518939" cy="2974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</a:pPr>
            <a:r>
              <a:rPr b="0" i="0" lang="en-US" sz="133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Figures have been taken from Chris Dyer’s presentation, available at </a:t>
            </a:r>
            <a:r>
              <a:rPr b="0" i="0" lang="en-US" sz="1333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http://demo.clab.cs.cmu.edu/cdyer/lxmls-seq-attn.pdf</a:t>
            </a:r>
            <a:endParaRPr b="0" i="0" sz="1333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4" name="Google Shape;1454;p98"/>
          <p:cNvSpPr txBox="1"/>
          <p:nvPr>
            <p:ph idx="12" type="sldNum"/>
          </p:nvPr>
        </p:nvSpPr>
        <p:spPr>
          <a:xfrm>
            <a:off x="10415352" y="6217625"/>
            <a:ext cx="16128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154</a:t>
            </a:r>
            <a:endParaRPr/>
          </a:p>
        </p:txBody>
      </p:sp>
      <p:graphicFrame>
        <p:nvGraphicFramePr>
          <p:cNvPr id="1455" name="Google Shape;1455;p98"/>
          <p:cNvGraphicFramePr/>
          <p:nvPr/>
        </p:nvGraphicFramePr>
        <p:xfrm>
          <a:off x="842463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{E2A70BE9-4923-4DBF-B1AD-9856350866EA}</a:tableStyleId>
              </a:tblPr>
              <a:tblGrid>
                <a:gridCol w="1592700"/>
                <a:gridCol w="1049725"/>
                <a:gridCol w="938675"/>
                <a:gridCol w="2012175"/>
                <a:gridCol w="1210150"/>
                <a:gridCol w="1111375"/>
                <a:gridCol w="2592275"/>
              </a:tblGrid>
              <a:tr h="3976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/>
                        <a:t>Why do we need RNN</a:t>
                      </a:r>
                      <a:endParaRPr sz="10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chemeClr val="dk1"/>
                          </a:solidFill>
                        </a:rPr>
                        <a:t>Simple RNNs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-US" sz="900" u="none" cap="none" strike="noStrike">
                          <a:solidFill>
                            <a:schemeClr val="dk1"/>
                          </a:solidFill>
                        </a:rPr>
                        <a:t>Attention</a:t>
                      </a:r>
                      <a:endParaRPr b="1"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How to derive gradients for RNNs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Better RNNs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Transformers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Pre-trained Language Representation Models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9" name="Shape 1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0" name="Google Shape;1460;p99"/>
          <p:cNvSpPr txBox="1"/>
          <p:nvPr>
            <p:ph idx="4294967295"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/>
              <a:t>Seq-to-seq models with </a:t>
            </a:r>
            <a:r>
              <a:rPr b="1" lang="en-US"/>
              <a:t>attention</a:t>
            </a:r>
            <a:endParaRPr/>
          </a:p>
        </p:txBody>
      </p:sp>
      <p:pic>
        <p:nvPicPr>
          <p:cNvPr id="1461" name="Google Shape;1461;p9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10967" y="1682568"/>
            <a:ext cx="3115733" cy="4673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62" name="Google Shape;1462;p99"/>
          <p:cNvCxnSpPr/>
          <p:nvPr/>
        </p:nvCxnSpPr>
        <p:spPr>
          <a:xfrm flipH="1">
            <a:off x="1487055" y="3001819"/>
            <a:ext cx="868219" cy="1542472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463" name="Google Shape;1463;p99"/>
          <p:cNvCxnSpPr/>
          <p:nvPr/>
        </p:nvCxnSpPr>
        <p:spPr>
          <a:xfrm flipH="1">
            <a:off x="1764145" y="3001819"/>
            <a:ext cx="591128" cy="1542472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464" name="Google Shape;1464;p99"/>
          <p:cNvCxnSpPr/>
          <p:nvPr/>
        </p:nvCxnSpPr>
        <p:spPr>
          <a:xfrm flipH="1">
            <a:off x="2041236" y="3001819"/>
            <a:ext cx="314037" cy="1542472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465" name="Google Shape;1465;p99"/>
          <p:cNvCxnSpPr/>
          <p:nvPr/>
        </p:nvCxnSpPr>
        <p:spPr>
          <a:xfrm flipH="1">
            <a:off x="2272145" y="3001819"/>
            <a:ext cx="83128" cy="1542472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466" name="Google Shape;1466;p99"/>
          <p:cNvSpPr txBox="1"/>
          <p:nvPr/>
        </p:nvSpPr>
        <p:spPr>
          <a:xfrm>
            <a:off x="667444" y="6398576"/>
            <a:ext cx="10518939" cy="2974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</a:pPr>
            <a:r>
              <a:rPr b="0" i="0" lang="en-US" sz="133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Figures have been taken from Chris Dyer’s presentation, available at </a:t>
            </a:r>
            <a:r>
              <a:rPr b="0" i="0" lang="en-US" sz="1333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http://demo.clab.cs.cmu.edu/cdyer/lxmls-seq-attn.pdf</a:t>
            </a:r>
            <a:endParaRPr b="0" i="0" sz="1333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7" name="Google Shape;1467;p99"/>
          <p:cNvSpPr txBox="1"/>
          <p:nvPr>
            <p:ph idx="12" type="sldNum"/>
          </p:nvPr>
        </p:nvSpPr>
        <p:spPr>
          <a:xfrm>
            <a:off x="10415352" y="6217625"/>
            <a:ext cx="16128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154</a:t>
            </a:r>
            <a:endParaRPr/>
          </a:p>
        </p:txBody>
      </p:sp>
      <p:graphicFrame>
        <p:nvGraphicFramePr>
          <p:cNvPr id="1468" name="Google Shape;1468;p99"/>
          <p:cNvGraphicFramePr/>
          <p:nvPr/>
        </p:nvGraphicFramePr>
        <p:xfrm>
          <a:off x="842463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{E2A70BE9-4923-4DBF-B1AD-9856350866EA}</a:tableStyleId>
              </a:tblPr>
              <a:tblGrid>
                <a:gridCol w="1592700"/>
                <a:gridCol w="1049725"/>
                <a:gridCol w="938675"/>
                <a:gridCol w="2012175"/>
                <a:gridCol w="1210150"/>
                <a:gridCol w="1111375"/>
                <a:gridCol w="2592275"/>
              </a:tblGrid>
              <a:tr h="3976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/>
                        <a:t>Why do we need RNN</a:t>
                      </a:r>
                      <a:endParaRPr sz="10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chemeClr val="dk1"/>
                          </a:solidFill>
                        </a:rPr>
                        <a:t>Simple RNNs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-US" sz="900" u="none" cap="none" strike="noStrike">
                          <a:solidFill>
                            <a:schemeClr val="dk1"/>
                          </a:solidFill>
                        </a:rPr>
                        <a:t>Attention</a:t>
                      </a:r>
                      <a:endParaRPr b="1"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How to derive gradients for RNNs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Better RNNs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Transformers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Pre-trained Language Representation Models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